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2" r:id="rId5"/>
  </p:sldMasterIdLst>
  <p:notesMasterIdLst>
    <p:notesMasterId r:id="rId22"/>
  </p:notesMasterIdLst>
  <p:sldIdLst>
    <p:sldId id="268" r:id="rId6"/>
    <p:sldId id="264" r:id="rId7"/>
    <p:sldId id="265" r:id="rId8"/>
    <p:sldId id="2147473614" r:id="rId9"/>
    <p:sldId id="267" r:id="rId10"/>
    <p:sldId id="269" r:id="rId11"/>
    <p:sldId id="2147473615" r:id="rId12"/>
    <p:sldId id="266" r:id="rId13"/>
    <p:sldId id="2147473606" r:id="rId14"/>
    <p:sldId id="262" r:id="rId15"/>
    <p:sldId id="2147473609" r:id="rId16"/>
    <p:sldId id="2147473610" r:id="rId17"/>
    <p:sldId id="2147473611" r:id="rId18"/>
    <p:sldId id="263" r:id="rId19"/>
    <p:sldId id="2147473612" r:id="rId20"/>
    <p:sldId id="214747361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C27"/>
    <a:srgbClr val="EC6A33"/>
    <a:srgbClr val="FFCA00"/>
    <a:srgbClr val="C43030"/>
    <a:srgbClr val="D9392A"/>
    <a:srgbClr val="FEC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A6E462-E222-1D4C-AF26-A7BD874308B1}" v="1" dt="2025-08-15T17:22:23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5"/>
    <p:restoredTop sz="94708"/>
  </p:normalViewPr>
  <p:slideViewPr>
    <p:cSldViewPr snapToGrid="0">
      <p:cViewPr varScale="1">
        <p:scale>
          <a:sx n="118" d="100"/>
          <a:sy n="118" d="100"/>
        </p:scale>
        <p:origin x="5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Emrick" userId="bf77f6a6-1e72-4ea5-96a6-9b65414c9076" providerId="ADAL" clId="{A2A6E462-E222-1D4C-AF26-A7BD874308B1}"/>
    <pc:docChg chg="addSld delSld modSld">
      <pc:chgData name="Julia Emrick" userId="bf77f6a6-1e72-4ea5-96a6-9b65414c9076" providerId="ADAL" clId="{A2A6E462-E222-1D4C-AF26-A7BD874308B1}" dt="2025-08-15T17:22:37.957" v="1" actId="2696"/>
      <pc:docMkLst>
        <pc:docMk/>
      </pc:docMkLst>
      <pc:sldChg chg="add del">
        <pc:chgData name="Julia Emrick" userId="bf77f6a6-1e72-4ea5-96a6-9b65414c9076" providerId="ADAL" clId="{A2A6E462-E222-1D4C-AF26-A7BD874308B1}" dt="2025-08-15T17:22:37.957" v="1" actId="2696"/>
        <pc:sldMkLst>
          <pc:docMk/>
          <pc:sldMk cId="1676963412" sldId="256"/>
        </pc:sldMkLst>
      </pc:sldChg>
    </pc:docChg>
  </pc:docChgLst>
  <pc:docChgLst>
    <pc:chgData name="Julia Emrick" userId="bf77f6a6-1e72-4ea5-96a6-9b65414c9076" providerId="ADAL" clId="{930E8F3D-A571-B442-B4A2-D8BDC1607FAA}"/>
    <pc:docChg chg="modSld">
      <pc:chgData name="Julia Emrick" userId="bf77f6a6-1e72-4ea5-96a6-9b65414c9076" providerId="ADAL" clId="{930E8F3D-A571-B442-B4A2-D8BDC1607FAA}" dt="2025-07-18T13:31:29.018" v="0" actId="1076"/>
      <pc:docMkLst>
        <pc:docMk/>
      </pc:docMkLst>
      <pc:sldChg chg="modSp mod">
        <pc:chgData name="Julia Emrick" userId="bf77f6a6-1e72-4ea5-96a6-9b65414c9076" providerId="ADAL" clId="{930E8F3D-A571-B442-B4A2-D8BDC1607FAA}" dt="2025-07-18T13:31:29.018" v="0" actId="1076"/>
        <pc:sldMkLst>
          <pc:docMk/>
          <pc:sldMk cId="1953811437" sldId="2147473616"/>
        </pc:sldMkLst>
        <pc:picChg chg="mod">
          <ac:chgData name="Julia Emrick" userId="bf77f6a6-1e72-4ea5-96a6-9b65414c9076" providerId="ADAL" clId="{930E8F3D-A571-B442-B4A2-D8BDC1607FAA}" dt="2025-07-18T13:31:29.018" v="0" actId="1076"/>
          <ac:picMkLst>
            <pc:docMk/>
            <pc:sldMk cId="1953811437" sldId="2147473616"/>
            <ac:picMk id="3" creationId="{548529DF-F13E-44D4-915E-264F06A7502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E717D3-DF7B-4C41-98F3-52BB985E04A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1356D3-A726-4235-8ABB-8F36459E73A6}">
      <dgm:prSet phldrT="[Text]"/>
      <dgm:spPr>
        <a:xfrm>
          <a:off x="4481" y="580896"/>
          <a:ext cx="2694761" cy="789985"/>
        </a:xfrm>
        <a:prstGeom prst="rect">
          <a:avLst/>
        </a:prstGeom>
        <a:solidFill>
          <a:srgbClr val="DC762E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Housing Supports</a:t>
          </a:r>
        </a:p>
      </dgm:t>
    </dgm:pt>
    <dgm:pt modelId="{9C1B2877-EE44-4E9B-BA71-1247B103DB69}" type="parTrans" cxnId="{05D7F59D-C394-4FF6-B3FE-186F591265A2}">
      <dgm:prSet/>
      <dgm:spPr/>
      <dgm:t>
        <a:bodyPr/>
        <a:lstStyle/>
        <a:p>
          <a:endParaRPr lang="en-US"/>
        </a:p>
      </dgm:t>
    </dgm:pt>
    <dgm:pt modelId="{D05CA08E-7938-4F08-9976-E51911BEAFC3}" type="sibTrans" cxnId="{05D7F59D-C394-4FF6-B3FE-186F591265A2}">
      <dgm:prSet/>
      <dgm:spPr/>
      <dgm:t>
        <a:bodyPr/>
        <a:lstStyle/>
        <a:p>
          <a:endParaRPr lang="en-US"/>
        </a:p>
      </dgm:t>
    </dgm:pt>
    <dgm:pt modelId="{316F3288-DCC1-4FB1-95A1-CC1A61B39B3A}">
      <dgm:prSet phldrT="[Text]" custT="1"/>
      <dgm:spPr>
        <a:xfrm>
          <a:off x="4481" y="1304482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Navigation</a:t>
          </a:r>
        </a:p>
      </dgm:t>
    </dgm:pt>
    <dgm:pt modelId="{E56DDB53-8A96-4AF0-A8DE-4F0A86F815EE}" type="parTrans" cxnId="{9391E06F-195C-4D9F-9B43-F8B11294672D}">
      <dgm:prSet/>
      <dgm:spPr/>
      <dgm:t>
        <a:bodyPr/>
        <a:lstStyle/>
        <a:p>
          <a:endParaRPr lang="en-US"/>
        </a:p>
      </dgm:t>
    </dgm:pt>
    <dgm:pt modelId="{B869C6FD-31D2-4A56-8CCC-6D8A2E5617B7}" type="sibTrans" cxnId="{9391E06F-195C-4D9F-9B43-F8B11294672D}">
      <dgm:prSet/>
      <dgm:spPr/>
      <dgm:t>
        <a:bodyPr/>
        <a:lstStyle/>
        <a:p>
          <a:endParaRPr lang="en-US"/>
        </a:p>
      </dgm:t>
    </dgm:pt>
    <dgm:pt modelId="{37B6729E-4717-4CB5-A7E6-2CE3C9FFCF32}">
      <dgm:prSet phldrT="[Text]"/>
      <dgm:spPr>
        <a:xfrm>
          <a:off x="6245981" y="553311"/>
          <a:ext cx="2694761" cy="922783"/>
        </a:xfrm>
        <a:prstGeom prst="rect">
          <a:avLst/>
        </a:prstGeom>
        <a:solidFill>
          <a:srgbClr val="9A1B2B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Nutrition </a:t>
          </a:r>
        </a:p>
      </dgm:t>
    </dgm:pt>
    <dgm:pt modelId="{7D2B12B1-9001-4068-A748-0059AD54DA62}" type="parTrans" cxnId="{2543B2A8-9FC2-4AD2-86F2-0F1F4B1D86D0}">
      <dgm:prSet/>
      <dgm:spPr/>
      <dgm:t>
        <a:bodyPr/>
        <a:lstStyle/>
        <a:p>
          <a:endParaRPr lang="en-US"/>
        </a:p>
      </dgm:t>
    </dgm:pt>
    <dgm:pt modelId="{672A262C-CB42-4BFD-BD47-0BB6BDC61DAC}" type="sibTrans" cxnId="{2543B2A8-9FC2-4AD2-86F2-0F1F4B1D86D0}">
      <dgm:prSet/>
      <dgm:spPr/>
      <dgm:t>
        <a:bodyPr/>
        <a:lstStyle/>
        <a:p>
          <a:endParaRPr lang="en-US"/>
        </a:p>
      </dgm:t>
    </dgm:pt>
    <dgm:pt modelId="{6528A814-A04A-48D0-8235-EB8E4C569D53}">
      <dgm:prSet phldrT="[Text]" custT="1"/>
      <dgm:spPr>
        <a:xfrm>
          <a:off x="6245981" y="1432408"/>
          <a:ext cx="2694761" cy="3112830"/>
        </a:xfrm>
        <a:prstGeom prst="rect">
          <a:avLst/>
        </a:prstGeom>
        <a:solidFill>
          <a:srgbClr val="9A1B2B">
            <a:alpha val="19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Nutritional counseling and classes</a:t>
          </a:r>
        </a:p>
      </dgm:t>
    </dgm:pt>
    <dgm:pt modelId="{7C42CC42-A6A7-4408-AD00-ADADF6A06951}" type="parTrans" cxnId="{632EC8BE-0D0B-4BEA-9DCF-978CD543A45B}">
      <dgm:prSet/>
      <dgm:spPr/>
      <dgm:t>
        <a:bodyPr/>
        <a:lstStyle/>
        <a:p>
          <a:endParaRPr lang="en-US"/>
        </a:p>
      </dgm:t>
    </dgm:pt>
    <dgm:pt modelId="{5CE00039-51A7-4332-AF22-A90CF3941D1F}" type="sibTrans" cxnId="{632EC8BE-0D0B-4BEA-9DCF-978CD543A45B}">
      <dgm:prSet/>
      <dgm:spPr/>
      <dgm:t>
        <a:bodyPr/>
        <a:lstStyle/>
        <a:p>
          <a:endParaRPr lang="en-US"/>
        </a:p>
      </dgm:t>
    </dgm:pt>
    <dgm:pt modelId="{279DBE72-E6A5-49A1-94A8-9F6609A9DBF6}">
      <dgm:prSet/>
      <dgm:spPr>
        <a:xfrm>
          <a:off x="3139917" y="553311"/>
          <a:ext cx="2694761" cy="922783"/>
        </a:xfrm>
        <a:prstGeom prst="rect">
          <a:avLst/>
        </a:prstGeom>
        <a:solidFill>
          <a:srgbClr val="4A2F7B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Transportation </a:t>
          </a:r>
        </a:p>
      </dgm:t>
    </dgm:pt>
    <dgm:pt modelId="{D91E65AA-F16B-437A-A67B-3FD815576FF8}" type="parTrans" cxnId="{12B321CA-B5D4-4579-9A96-3C9C50682E37}">
      <dgm:prSet/>
      <dgm:spPr/>
      <dgm:t>
        <a:bodyPr/>
        <a:lstStyle/>
        <a:p>
          <a:endParaRPr lang="en-US"/>
        </a:p>
      </dgm:t>
    </dgm:pt>
    <dgm:pt modelId="{D7A615A5-FC42-468B-ACE4-57CAEE00793B}" type="sibTrans" cxnId="{12B321CA-B5D4-4579-9A96-3C9C50682E37}">
      <dgm:prSet/>
      <dgm:spPr/>
      <dgm:t>
        <a:bodyPr/>
        <a:lstStyle/>
        <a:p>
          <a:endParaRPr lang="en-US"/>
        </a:p>
      </dgm:t>
    </dgm:pt>
    <dgm:pt modelId="{D6C59D5A-D25C-4763-BC4C-94D7164F039E}">
      <dgm:prSet/>
      <dgm:spPr>
        <a:xfrm>
          <a:off x="9220567" y="534856"/>
          <a:ext cx="2694761" cy="922783"/>
        </a:xfrm>
        <a:prstGeom prst="rect">
          <a:avLst/>
        </a:prstGeom>
        <a:solidFill>
          <a:srgbClr val="DC762E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Case Management </a:t>
          </a:r>
        </a:p>
      </dgm:t>
    </dgm:pt>
    <dgm:pt modelId="{2FDE383E-8EB6-4644-B59F-65248C38493D}" type="parTrans" cxnId="{8B40697B-80BB-416B-B14D-B75D758AC602}">
      <dgm:prSet/>
      <dgm:spPr/>
      <dgm:t>
        <a:bodyPr/>
        <a:lstStyle/>
        <a:p>
          <a:endParaRPr lang="en-US"/>
        </a:p>
      </dgm:t>
    </dgm:pt>
    <dgm:pt modelId="{11D32040-B72C-4A7B-8A97-CB412B706664}" type="sibTrans" cxnId="{8B40697B-80BB-416B-B14D-B75D758AC602}">
      <dgm:prSet/>
      <dgm:spPr/>
      <dgm:t>
        <a:bodyPr/>
        <a:lstStyle/>
        <a:p>
          <a:endParaRPr lang="en-US"/>
        </a:p>
      </dgm:t>
    </dgm:pt>
    <dgm:pt modelId="{FA38FA17-3E30-446A-ADDD-EBAE987262E4}">
      <dgm:prSet phldrT="[Text]" custT="1"/>
      <dgm:spPr>
        <a:xfrm>
          <a:off x="4481" y="1304482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Pre-</a:t>
          </a:r>
          <a:r>
            <a:rPr lang="en-US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tency</a:t>
          </a: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 (applications) &amp; tenancy sustainability (establishing a bank account) </a:t>
          </a:r>
        </a:p>
      </dgm:t>
    </dgm:pt>
    <dgm:pt modelId="{A5D14B6A-56AC-42D3-B7B1-1F54F2D80004}" type="parTrans" cxnId="{3E19D5EA-9CC6-45DF-802B-4E64CEBC831E}">
      <dgm:prSet/>
      <dgm:spPr/>
      <dgm:t>
        <a:bodyPr/>
        <a:lstStyle/>
        <a:p>
          <a:endParaRPr lang="en-US"/>
        </a:p>
      </dgm:t>
    </dgm:pt>
    <dgm:pt modelId="{C2D0F438-3606-43F8-B189-2A94B929CD05}" type="sibTrans" cxnId="{3E19D5EA-9CC6-45DF-802B-4E64CEBC831E}">
      <dgm:prSet/>
      <dgm:spPr/>
      <dgm:t>
        <a:bodyPr/>
        <a:lstStyle/>
        <a:p>
          <a:endParaRPr lang="en-US"/>
        </a:p>
      </dgm:t>
    </dgm:pt>
    <dgm:pt modelId="{7476BA30-CE02-4DC1-B327-6A0E1732205F}">
      <dgm:prSet phldrT="[Text]" custT="1"/>
      <dgm:spPr>
        <a:xfrm>
          <a:off x="4481" y="1304482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Home accessibility &amp; safety modifications such as handrails and ramps, grab bars, etc. 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988A6474-1C75-415C-96E0-7C8E25BCAFE6}" type="parTrans" cxnId="{87AC5DC2-EB91-4951-93B5-8A3A7BE6975D}">
      <dgm:prSet/>
      <dgm:spPr/>
      <dgm:t>
        <a:bodyPr/>
        <a:lstStyle/>
        <a:p>
          <a:endParaRPr lang="en-US"/>
        </a:p>
      </dgm:t>
    </dgm:pt>
    <dgm:pt modelId="{001D9076-12E9-4D05-9306-6F9495AF500F}" type="sibTrans" cxnId="{87AC5DC2-EB91-4951-93B5-8A3A7BE6975D}">
      <dgm:prSet/>
      <dgm:spPr/>
      <dgm:t>
        <a:bodyPr/>
        <a:lstStyle/>
        <a:p>
          <a:endParaRPr lang="en-US"/>
        </a:p>
      </dgm:t>
    </dgm:pt>
    <dgm:pt modelId="{937343AF-B724-4846-A3BF-3C9457E3C37C}">
      <dgm:prSet custT="1"/>
      <dgm:spPr>
        <a:xfrm>
          <a:off x="6245981" y="1432408"/>
          <a:ext cx="2694761" cy="3112830"/>
        </a:xfrm>
        <a:prstGeom prst="rect">
          <a:avLst/>
        </a:prstGeom>
        <a:solidFill>
          <a:srgbClr val="9A1B2B">
            <a:alpha val="19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Medically tailored or clinically appropriate meals home-delivered meals</a:t>
          </a:r>
        </a:p>
      </dgm:t>
    </dgm:pt>
    <dgm:pt modelId="{C433DB5F-335E-45C8-8D67-17107E6024F2}" type="parTrans" cxnId="{C2B9285D-34BB-4433-86ED-8EA4B59D57E1}">
      <dgm:prSet/>
      <dgm:spPr/>
      <dgm:t>
        <a:bodyPr/>
        <a:lstStyle/>
        <a:p>
          <a:endParaRPr lang="en-US"/>
        </a:p>
      </dgm:t>
    </dgm:pt>
    <dgm:pt modelId="{5D40D7F0-AA64-4FE3-9B54-C4FEA88A1DAF}" type="sibTrans" cxnId="{C2B9285D-34BB-4433-86ED-8EA4B59D57E1}">
      <dgm:prSet/>
      <dgm:spPr/>
      <dgm:t>
        <a:bodyPr/>
        <a:lstStyle/>
        <a:p>
          <a:endParaRPr lang="en-US"/>
        </a:p>
      </dgm:t>
    </dgm:pt>
    <dgm:pt modelId="{BBB7B405-A992-40E1-8881-73F252D6FC52}">
      <dgm:prSet custT="1"/>
      <dgm:spPr>
        <a:xfrm>
          <a:off x="6245981" y="1432408"/>
          <a:ext cx="2694761" cy="3112830"/>
        </a:xfrm>
        <a:prstGeom prst="rect">
          <a:avLst/>
        </a:prstGeom>
        <a:solidFill>
          <a:srgbClr val="9A1B2B">
            <a:alpha val="19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Fruit and vegetable and nonperishables</a:t>
          </a:r>
        </a:p>
      </dgm:t>
    </dgm:pt>
    <dgm:pt modelId="{4DD3DB07-566D-45BE-AC90-77F09EA76A53}" type="parTrans" cxnId="{6D07B4DD-7D0C-4200-A018-DDFEEBB237A8}">
      <dgm:prSet/>
      <dgm:spPr/>
      <dgm:t>
        <a:bodyPr/>
        <a:lstStyle/>
        <a:p>
          <a:endParaRPr lang="en-US"/>
        </a:p>
      </dgm:t>
    </dgm:pt>
    <dgm:pt modelId="{CC5503E7-BCD1-4715-9FD9-D52FE7B69897}" type="sibTrans" cxnId="{6D07B4DD-7D0C-4200-A018-DDFEEBB237A8}">
      <dgm:prSet/>
      <dgm:spPr/>
      <dgm:t>
        <a:bodyPr/>
        <a:lstStyle/>
        <a:p>
          <a:endParaRPr lang="en-US"/>
        </a:p>
      </dgm:t>
    </dgm:pt>
    <dgm:pt modelId="{E1FFE235-2CC6-43BB-AFDD-640C927E263F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Reimbursement for public and private transportation to connect to HRSN services and HRSN case management activities </a:t>
          </a:r>
        </a:p>
      </dgm:t>
    </dgm:pt>
    <dgm:pt modelId="{197F1093-D2D4-4E26-84B2-9EA7545D2BE8}" type="parTrans" cxnId="{63D735FC-F464-4E55-B4C7-47D5F1E3D761}">
      <dgm:prSet/>
      <dgm:spPr/>
      <dgm:t>
        <a:bodyPr/>
        <a:lstStyle/>
        <a:p>
          <a:endParaRPr lang="en-US"/>
        </a:p>
      </dgm:t>
    </dgm:pt>
    <dgm:pt modelId="{8AD1106C-F74A-470E-A556-4632A9093909}" type="sibTrans" cxnId="{63D735FC-F464-4E55-B4C7-47D5F1E3D761}">
      <dgm:prSet/>
      <dgm:spPr/>
      <dgm:t>
        <a:bodyPr/>
        <a:lstStyle/>
        <a:p>
          <a:endParaRPr lang="en-US"/>
        </a:p>
      </dgm:t>
    </dgm:pt>
    <dgm:pt modelId="{09DB5F92-B767-4273-B935-F4CB3F3EFFDB}">
      <dgm:prSet custT="1"/>
      <dgm:spPr>
        <a:xfrm>
          <a:off x="9220567" y="1428921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Level 1 – navigation and linkage existing State and Federal Social Services </a:t>
          </a:r>
        </a:p>
      </dgm:t>
    </dgm:pt>
    <dgm:pt modelId="{2E6EB499-E3CC-4603-B93C-E7A6E99B21C5}" type="parTrans" cxnId="{E2255299-398C-4AF8-80AC-EEBD84F9A251}">
      <dgm:prSet/>
      <dgm:spPr/>
      <dgm:t>
        <a:bodyPr/>
        <a:lstStyle/>
        <a:p>
          <a:endParaRPr lang="en-US"/>
        </a:p>
      </dgm:t>
    </dgm:pt>
    <dgm:pt modelId="{6AD855E3-65C5-4D76-BDB3-7D3197919F46}" type="sibTrans" cxnId="{E2255299-398C-4AF8-80AC-EEBD84F9A251}">
      <dgm:prSet/>
      <dgm:spPr/>
      <dgm:t>
        <a:bodyPr/>
        <a:lstStyle/>
        <a:p>
          <a:endParaRPr lang="en-US"/>
        </a:p>
      </dgm:t>
    </dgm:pt>
    <dgm:pt modelId="{F7FD3152-806B-481A-A237-9DD59C214219}">
      <dgm:prSet custT="1"/>
      <dgm:spPr>
        <a:xfrm>
          <a:off x="9220567" y="1428921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Level 2 – outreach, referrals, and education, including linkages to other state and federal programs</a:t>
          </a:r>
        </a:p>
      </dgm:t>
    </dgm:pt>
    <dgm:pt modelId="{8FE941D1-FB5F-42C7-B448-736130A916BD}" type="parTrans" cxnId="{39A631BB-F845-4A3E-8E27-A86E0B0EA65A}">
      <dgm:prSet/>
      <dgm:spPr/>
      <dgm:t>
        <a:bodyPr/>
        <a:lstStyle/>
        <a:p>
          <a:endParaRPr lang="en-US"/>
        </a:p>
      </dgm:t>
    </dgm:pt>
    <dgm:pt modelId="{435BDA16-6027-48AB-8E3F-F57560773ADD}" type="sibTrans" cxnId="{39A631BB-F845-4A3E-8E27-A86E0B0EA65A}">
      <dgm:prSet/>
      <dgm:spPr/>
      <dgm:t>
        <a:bodyPr/>
        <a:lstStyle/>
        <a:p>
          <a:endParaRPr lang="en-US"/>
        </a:p>
      </dgm:t>
    </dgm:pt>
    <dgm:pt modelId="{975FDF1E-8499-4481-AD21-18CA27DA6C9E}">
      <dgm:prSet custT="1"/>
      <dgm:spPr>
        <a:xfrm>
          <a:off x="9220567" y="1428921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Available to fee-for-service and managed care </a:t>
          </a:r>
        </a:p>
      </dgm:t>
    </dgm:pt>
    <dgm:pt modelId="{5A967498-7322-4278-9491-1FF2247730B9}" type="parTrans" cxnId="{900BCC59-F28B-473E-865B-A996C0EC30DA}">
      <dgm:prSet/>
      <dgm:spPr/>
      <dgm:t>
        <a:bodyPr/>
        <a:lstStyle/>
        <a:p>
          <a:endParaRPr lang="en-US"/>
        </a:p>
      </dgm:t>
    </dgm:pt>
    <dgm:pt modelId="{1AF241F6-87D6-49C0-BD7B-4FBDD86490A9}" type="sibTrans" cxnId="{900BCC59-F28B-473E-865B-A996C0EC30DA}">
      <dgm:prSet/>
      <dgm:spPr/>
      <dgm:t>
        <a:bodyPr/>
        <a:lstStyle/>
        <a:p>
          <a:endParaRPr lang="en-US"/>
        </a:p>
      </dgm:t>
    </dgm:pt>
    <dgm:pt modelId="{B759C20A-0B20-437E-8441-3DD2E7AD98E7}">
      <dgm:prSet phldrT="[Text]" custT="1"/>
      <dgm:spPr>
        <a:xfrm>
          <a:off x="4481" y="1304482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Home remediation &amp; education such as addressing mold and pest </a:t>
          </a:r>
        </a:p>
      </dgm:t>
    </dgm:pt>
    <dgm:pt modelId="{A9AAA0F3-7F3C-459E-A5EC-1558E431A797}" type="parTrans" cxnId="{520716FB-1BF7-4A6C-A356-7F67FF83B9D8}">
      <dgm:prSet/>
      <dgm:spPr/>
      <dgm:t>
        <a:bodyPr/>
        <a:lstStyle/>
        <a:p>
          <a:endParaRPr lang="en-US"/>
        </a:p>
      </dgm:t>
    </dgm:pt>
    <dgm:pt modelId="{98E88B6C-EC1C-419F-82A0-8A862070B43E}" type="sibTrans" cxnId="{520716FB-1BF7-4A6C-A356-7F67FF83B9D8}">
      <dgm:prSet/>
      <dgm:spPr/>
      <dgm:t>
        <a:bodyPr/>
        <a:lstStyle/>
        <a:p>
          <a:endParaRPr lang="en-US"/>
        </a:p>
      </dgm:t>
    </dgm:pt>
    <dgm:pt modelId="{7CD9F380-ABE9-4D98-889A-B24CCF980A9E}">
      <dgm:prSet custT="1"/>
      <dgm:spPr>
        <a:xfrm>
          <a:off x="6245981" y="1432408"/>
          <a:ext cx="2694761" cy="3112830"/>
        </a:xfrm>
        <a:prstGeom prst="rect">
          <a:avLst/>
        </a:prstGeom>
        <a:solidFill>
          <a:srgbClr val="9A1B2B">
            <a:alpha val="19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Cooking Supplies </a:t>
          </a:r>
        </a:p>
      </dgm:t>
    </dgm:pt>
    <dgm:pt modelId="{40FC81BE-C279-45CE-AA11-3DE75EFBEBFD}" type="parTrans" cxnId="{8403B629-12C8-4913-A9D8-5229BA00D778}">
      <dgm:prSet/>
      <dgm:spPr/>
      <dgm:t>
        <a:bodyPr/>
        <a:lstStyle/>
        <a:p>
          <a:endParaRPr lang="en-US"/>
        </a:p>
      </dgm:t>
    </dgm:pt>
    <dgm:pt modelId="{2429DD0A-D638-4516-B291-9CFD1566329E}" type="sibTrans" cxnId="{8403B629-12C8-4913-A9D8-5229BA00D778}">
      <dgm:prSet/>
      <dgm:spPr/>
      <dgm:t>
        <a:bodyPr/>
        <a:lstStyle/>
        <a:p>
          <a:endParaRPr lang="en-US"/>
        </a:p>
      </dgm:t>
    </dgm:pt>
    <dgm:pt modelId="{D63C6D08-8519-4CDC-8ECC-E6C58DAA7804}">
      <dgm:prSet custT="1"/>
      <dgm:spPr>
        <a:xfrm>
          <a:off x="6245981" y="1432408"/>
          <a:ext cx="2694761" cy="3112830"/>
        </a:xfrm>
        <a:prstGeom prst="rect">
          <a:avLst/>
        </a:prstGeom>
        <a:solidFill>
          <a:srgbClr val="9A1B2B">
            <a:alpha val="19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Food prescriptions </a:t>
          </a:r>
        </a:p>
      </dgm:t>
    </dgm:pt>
    <dgm:pt modelId="{008FAC74-8306-4E75-B456-B18677A0BB4C}" type="parTrans" cxnId="{D42C7778-AD87-4B9C-8891-69801305FF0D}">
      <dgm:prSet/>
      <dgm:spPr/>
      <dgm:t>
        <a:bodyPr/>
        <a:lstStyle/>
        <a:p>
          <a:endParaRPr lang="en-US"/>
        </a:p>
      </dgm:t>
    </dgm:pt>
    <dgm:pt modelId="{B6074949-C853-4E6D-8425-7F3A75C2FCA9}" type="sibTrans" cxnId="{D42C7778-AD87-4B9C-8891-69801305FF0D}">
      <dgm:prSet/>
      <dgm:spPr/>
      <dgm:t>
        <a:bodyPr/>
        <a:lstStyle/>
        <a:p>
          <a:endParaRPr lang="en-US"/>
        </a:p>
      </dgm:t>
    </dgm:pt>
    <dgm:pt modelId="{DB9905E9-8AA8-4D7A-8473-FD2F17CB74C0}">
      <dgm:prSet custT="1"/>
      <dgm:spPr>
        <a:xfrm>
          <a:off x="9220567" y="1428921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Connections to clinical case management</a:t>
          </a:r>
        </a:p>
      </dgm:t>
    </dgm:pt>
    <dgm:pt modelId="{60396DFA-DF2B-4B52-AB9A-524511568BAB}" type="parTrans" cxnId="{69DC9D36-8351-427F-ACBC-504F011C5AC6}">
      <dgm:prSet/>
      <dgm:spPr/>
      <dgm:t>
        <a:bodyPr/>
        <a:lstStyle/>
        <a:p>
          <a:endParaRPr lang="en-US"/>
        </a:p>
      </dgm:t>
    </dgm:pt>
    <dgm:pt modelId="{DE989E53-0EFA-4FF6-9A7F-FEBB53E5C796}" type="sibTrans" cxnId="{69DC9D36-8351-427F-ACBC-504F011C5AC6}">
      <dgm:prSet/>
      <dgm:spPr/>
      <dgm:t>
        <a:bodyPr/>
        <a:lstStyle/>
        <a:p>
          <a:endParaRPr lang="en-US"/>
        </a:p>
      </dgm:t>
    </dgm:pt>
    <dgm:pt modelId="{7E757A31-A59B-4E7F-9B4C-BA4C1DD2BCB7}">
      <dgm:prSet custT="1"/>
      <dgm:spPr>
        <a:xfrm>
          <a:off x="9220567" y="1428921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Connection to childcare, employment, education, interpersonal violence resources    </a:t>
          </a:r>
        </a:p>
      </dgm:t>
    </dgm:pt>
    <dgm:pt modelId="{61B36EC6-55C5-4D4D-85D7-4CC42936B407}" type="parTrans" cxnId="{0C936868-54D7-4660-B9D4-7C7D65F9AC2A}">
      <dgm:prSet/>
      <dgm:spPr/>
      <dgm:t>
        <a:bodyPr/>
        <a:lstStyle/>
        <a:p>
          <a:endParaRPr lang="en-US"/>
        </a:p>
      </dgm:t>
    </dgm:pt>
    <dgm:pt modelId="{D18B5356-9B01-4157-B7B2-D605E7BE6FB3}" type="sibTrans" cxnId="{0C936868-54D7-4660-B9D4-7C7D65F9AC2A}">
      <dgm:prSet/>
      <dgm:spPr/>
      <dgm:t>
        <a:bodyPr/>
        <a:lstStyle/>
        <a:p>
          <a:endParaRPr lang="en-US"/>
        </a:p>
      </dgm:t>
    </dgm:pt>
    <dgm:pt modelId="{4FA91293-1805-431A-8E69-F73E40DF0B6C}">
      <dgm:prSet phldrT="[Text]" custT="1"/>
      <dgm:spPr>
        <a:xfrm>
          <a:off x="4481" y="1304482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Community Transitional Services</a:t>
          </a:r>
        </a:p>
      </dgm:t>
    </dgm:pt>
    <dgm:pt modelId="{DFCF3D25-176D-49AB-8D88-203FF4658983}" type="parTrans" cxnId="{01937051-CF25-4C5D-9189-985F460BDDAC}">
      <dgm:prSet/>
      <dgm:spPr/>
      <dgm:t>
        <a:bodyPr/>
        <a:lstStyle/>
        <a:p>
          <a:endParaRPr lang="en-US"/>
        </a:p>
      </dgm:t>
    </dgm:pt>
    <dgm:pt modelId="{AEA25185-1A49-4084-AF73-3DA16F6834E4}" type="sibTrans" cxnId="{01937051-CF25-4C5D-9189-985F460BDDAC}">
      <dgm:prSet/>
      <dgm:spPr/>
      <dgm:t>
        <a:bodyPr/>
        <a:lstStyle/>
        <a:p>
          <a:endParaRPr lang="en-US"/>
        </a:p>
      </dgm:t>
    </dgm:pt>
    <dgm:pt modelId="{90B40FE7-37B9-4388-9F19-145380483A6D}">
      <dgm:prSet phldrT="[Text]" custT="1"/>
      <dgm:spPr>
        <a:xfrm>
          <a:off x="4481" y="1304482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Rent/utilities for 6 months  </a:t>
          </a:r>
        </a:p>
      </dgm:t>
    </dgm:pt>
    <dgm:pt modelId="{1C84783A-681E-4D67-B9ED-5DFCECD9D699}" type="parTrans" cxnId="{9EB7433C-0EE2-452C-9C83-A4A9C889BF27}">
      <dgm:prSet/>
      <dgm:spPr/>
      <dgm:t>
        <a:bodyPr/>
        <a:lstStyle/>
        <a:p>
          <a:endParaRPr lang="en-US"/>
        </a:p>
      </dgm:t>
    </dgm:pt>
    <dgm:pt modelId="{DE0CE9C2-7037-4465-B88D-825C182F93B0}" type="sibTrans" cxnId="{9EB7433C-0EE2-452C-9C83-A4A9C889BF27}">
      <dgm:prSet/>
      <dgm:spPr/>
      <dgm:t>
        <a:bodyPr/>
        <a:lstStyle/>
        <a:p>
          <a:endParaRPr lang="en-US"/>
        </a:p>
      </dgm:t>
    </dgm:pt>
    <dgm:pt modelId="{2D3FFA90-CD0F-41F5-B425-FAC7A7AD32EB}">
      <dgm:prSet phldrT="[Text]" custT="1"/>
      <dgm:spPr>
        <a:xfrm>
          <a:off x="4481" y="1304482"/>
          <a:ext cx="2694761" cy="3112830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Medical Respite   </a:t>
          </a:r>
        </a:p>
      </dgm:t>
    </dgm:pt>
    <dgm:pt modelId="{0D1794B8-2D61-4BE3-828D-598D6BB37E7A}" type="parTrans" cxnId="{428614A3-22B9-4E07-A0D9-3974BF2680C0}">
      <dgm:prSet/>
      <dgm:spPr/>
      <dgm:t>
        <a:bodyPr/>
        <a:lstStyle/>
        <a:p>
          <a:endParaRPr lang="en-US"/>
        </a:p>
      </dgm:t>
    </dgm:pt>
    <dgm:pt modelId="{70EDF230-3510-4C49-A390-6AA9AA24C51D}" type="sibTrans" cxnId="{428614A3-22B9-4E07-A0D9-3974BF2680C0}">
      <dgm:prSet/>
      <dgm:spPr/>
      <dgm:t>
        <a:bodyPr/>
        <a:lstStyle/>
        <a:p>
          <a:endParaRPr lang="en-US"/>
        </a:p>
      </dgm:t>
    </dgm:pt>
    <dgm:pt modelId="{A93A4C34-4489-464F-8CFB-3E4892158561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FC490F5C-651B-4ECA-B4C1-A06B62A8A9D5}" type="parTrans" cxnId="{19C12E67-533A-424F-8FC2-B21EBFE9B582}">
      <dgm:prSet/>
      <dgm:spPr/>
      <dgm:t>
        <a:bodyPr/>
        <a:lstStyle/>
        <a:p>
          <a:endParaRPr lang="en-US"/>
        </a:p>
      </dgm:t>
    </dgm:pt>
    <dgm:pt modelId="{6B11D017-4607-4E92-AC8F-8A675BEE12D9}" type="sibTrans" cxnId="{19C12E67-533A-424F-8FC2-B21EBFE9B582}">
      <dgm:prSet/>
      <dgm:spPr/>
      <dgm:t>
        <a:bodyPr/>
        <a:lstStyle/>
        <a:p>
          <a:endParaRPr lang="en-US"/>
        </a:p>
      </dgm:t>
    </dgm:pt>
    <dgm:pt modelId="{DD68D6BC-27A3-4E6D-98DE-A2BE895A7C84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43DC62E9-58BF-4824-9042-2A6A5EAFC3B8}" type="parTrans" cxnId="{57160B53-0EBC-4EB0-A584-E3CFDC28DE4E}">
      <dgm:prSet/>
      <dgm:spPr/>
      <dgm:t>
        <a:bodyPr/>
        <a:lstStyle/>
        <a:p>
          <a:endParaRPr lang="en-US"/>
        </a:p>
      </dgm:t>
    </dgm:pt>
    <dgm:pt modelId="{449A4789-7556-44DA-A718-66ED1DEF7D61}" type="sibTrans" cxnId="{57160B53-0EBC-4EB0-A584-E3CFDC28DE4E}">
      <dgm:prSet/>
      <dgm:spPr/>
      <dgm:t>
        <a:bodyPr/>
        <a:lstStyle/>
        <a:p>
          <a:endParaRPr lang="en-US"/>
        </a:p>
      </dgm:t>
    </dgm:pt>
    <dgm:pt modelId="{A11D7779-B813-40C1-9A8B-971F77173A17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9C7ABAE2-2056-49A4-AEF2-91C3E49D02AB}" type="parTrans" cxnId="{366D8D90-139A-4FB7-9D17-FC381B3C41A3}">
      <dgm:prSet/>
      <dgm:spPr/>
      <dgm:t>
        <a:bodyPr/>
        <a:lstStyle/>
        <a:p>
          <a:endParaRPr lang="en-US"/>
        </a:p>
      </dgm:t>
    </dgm:pt>
    <dgm:pt modelId="{D2C71E7F-B969-4B12-847B-FBE1F65E8BB3}" type="sibTrans" cxnId="{366D8D90-139A-4FB7-9D17-FC381B3C41A3}">
      <dgm:prSet/>
      <dgm:spPr/>
      <dgm:t>
        <a:bodyPr/>
        <a:lstStyle/>
        <a:p>
          <a:endParaRPr lang="en-US"/>
        </a:p>
      </dgm:t>
    </dgm:pt>
    <dgm:pt modelId="{CD939094-ACCF-4F4E-8673-C59EB2A37C2F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50F003B8-41ED-4E2E-81F8-F67EDDC0613B}" type="parTrans" cxnId="{E7E1A073-AE36-4E97-9F9F-C36222F15FFB}">
      <dgm:prSet/>
      <dgm:spPr/>
      <dgm:t>
        <a:bodyPr/>
        <a:lstStyle/>
        <a:p>
          <a:endParaRPr lang="en-US"/>
        </a:p>
      </dgm:t>
    </dgm:pt>
    <dgm:pt modelId="{29B8E5CC-470C-4DE3-A8A9-097EB2EBBD60}" type="sibTrans" cxnId="{E7E1A073-AE36-4E97-9F9F-C36222F15FFB}">
      <dgm:prSet/>
      <dgm:spPr/>
      <dgm:t>
        <a:bodyPr/>
        <a:lstStyle/>
        <a:p>
          <a:endParaRPr lang="en-US"/>
        </a:p>
      </dgm:t>
    </dgm:pt>
    <dgm:pt modelId="{D7BD0E5A-AD69-43FB-9A23-AF0455E608E0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42B1CCDA-E437-41D2-8634-D98D8AA83C9C}" type="parTrans" cxnId="{4C039D7D-1105-43D4-BAA8-3BA871189764}">
      <dgm:prSet/>
      <dgm:spPr/>
      <dgm:t>
        <a:bodyPr/>
        <a:lstStyle/>
        <a:p>
          <a:endParaRPr lang="en-US"/>
        </a:p>
      </dgm:t>
    </dgm:pt>
    <dgm:pt modelId="{C9455FD1-06AD-4218-AE0C-8333ACEC4AF1}" type="sibTrans" cxnId="{4C039D7D-1105-43D4-BAA8-3BA871189764}">
      <dgm:prSet/>
      <dgm:spPr/>
      <dgm:t>
        <a:bodyPr/>
        <a:lstStyle/>
        <a:p>
          <a:endParaRPr lang="en-US"/>
        </a:p>
      </dgm:t>
    </dgm:pt>
    <dgm:pt modelId="{7E9361C8-E899-439B-9B72-B2C0DCC21BDC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22B22786-6BA6-4C69-95C6-4612AF424B73}" type="parTrans" cxnId="{514719CA-7B05-4204-9C41-24CCE3A070A8}">
      <dgm:prSet/>
      <dgm:spPr/>
      <dgm:t>
        <a:bodyPr/>
        <a:lstStyle/>
        <a:p>
          <a:endParaRPr lang="en-US"/>
        </a:p>
      </dgm:t>
    </dgm:pt>
    <dgm:pt modelId="{CCFBC8E0-710A-418B-BCAA-88C7004E4472}" type="sibTrans" cxnId="{514719CA-7B05-4204-9C41-24CCE3A070A8}">
      <dgm:prSet/>
      <dgm:spPr/>
      <dgm:t>
        <a:bodyPr/>
        <a:lstStyle/>
        <a:p>
          <a:endParaRPr lang="en-US"/>
        </a:p>
      </dgm:t>
    </dgm:pt>
    <dgm:pt modelId="{E61D2057-04F9-4601-A538-FE53A7DDEE0C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DD2AC646-DCA3-45ED-9996-DA7A3C95E96B}" type="parTrans" cxnId="{96E335EB-4276-4F2A-8152-375BEA045D3B}">
      <dgm:prSet/>
      <dgm:spPr/>
      <dgm:t>
        <a:bodyPr/>
        <a:lstStyle/>
        <a:p>
          <a:endParaRPr lang="en-US"/>
        </a:p>
      </dgm:t>
    </dgm:pt>
    <dgm:pt modelId="{898E1152-10AE-40FC-B16D-F4170CA5A9CE}" type="sibTrans" cxnId="{96E335EB-4276-4F2A-8152-375BEA045D3B}">
      <dgm:prSet/>
      <dgm:spPr/>
      <dgm:t>
        <a:bodyPr/>
        <a:lstStyle/>
        <a:p>
          <a:endParaRPr lang="en-US"/>
        </a:p>
      </dgm:t>
    </dgm:pt>
    <dgm:pt modelId="{0785F334-26B6-4366-A745-1F388C9EE6CD}">
      <dgm:prSet custT="1"/>
      <dgm:spPr>
        <a:xfrm>
          <a:off x="3139917" y="1432408"/>
          <a:ext cx="2694761" cy="3112830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87416731-EC31-4AD8-9C60-4A12FF7865A0}" type="parTrans" cxnId="{A03E81AF-989D-4B87-BC1B-6B78F12C0403}">
      <dgm:prSet/>
      <dgm:spPr/>
      <dgm:t>
        <a:bodyPr/>
        <a:lstStyle/>
        <a:p>
          <a:endParaRPr lang="en-US"/>
        </a:p>
      </dgm:t>
    </dgm:pt>
    <dgm:pt modelId="{B017BD2B-38F8-436A-B61E-C0469E311449}" type="sibTrans" cxnId="{A03E81AF-989D-4B87-BC1B-6B78F12C0403}">
      <dgm:prSet/>
      <dgm:spPr/>
      <dgm:t>
        <a:bodyPr/>
        <a:lstStyle/>
        <a:p>
          <a:endParaRPr lang="en-US"/>
        </a:p>
      </dgm:t>
    </dgm:pt>
    <dgm:pt modelId="{68D19FAB-2AA9-4352-926D-C43D9B17D300}" type="pres">
      <dgm:prSet presAssocID="{37E717D3-DF7B-4C41-98F3-52BB985E04AD}" presName="Name0" presStyleCnt="0">
        <dgm:presLayoutVars>
          <dgm:dir/>
          <dgm:animLvl val="lvl"/>
          <dgm:resizeHandles val="exact"/>
        </dgm:presLayoutVars>
      </dgm:prSet>
      <dgm:spPr/>
    </dgm:pt>
    <dgm:pt modelId="{C895F0D3-FA0C-493F-BF1A-FC99F5701F29}" type="pres">
      <dgm:prSet presAssocID="{B91356D3-A726-4235-8ABB-8F36459E73A6}" presName="composite" presStyleCnt="0"/>
      <dgm:spPr/>
    </dgm:pt>
    <dgm:pt modelId="{1F46010C-2B2E-456C-847C-7B2F97A64FFC}" type="pres">
      <dgm:prSet presAssocID="{B91356D3-A726-4235-8ABB-8F36459E73A6}" presName="parTx" presStyleLbl="alignNode1" presStyleIdx="0" presStyleCnt="4" custScaleY="85609" custLinFactNeighborX="9814" custLinFactNeighborY="-15884">
        <dgm:presLayoutVars>
          <dgm:chMax val="0"/>
          <dgm:chPref val="0"/>
          <dgm:bulletEnabled val="1"/>
        </dgm:presLayoutVars>
      </dgm:prSet>
      <dgm:spPr/>
    </dgm:pt>
    <dgm:pt modelId="{7C343264-773E-4DB8-AC2B-112DAF36269F}" type="pres">
      <dgm:prSet presAssocID="{B91356D3-A726-4235-8ABB-8F36459E73A6}" presName="desTx" presStyleLbl="alignAccFollowNode1" presStyleIdx="0" presStyleCnt="4" custLinFactNeighborX="9816">
        <dgm:presLayoutVars>
          <dgm:bulletEnabled val="1"/>
        </dgm:presLayoutVars>
      </dgm:prSet>
      <dgm:spPr/>
    </dgm:pt>
    <dgm:pt modelId="{750D01B8-C075-4266-87D1-38E5AAA0DFFB}" type="pres">
      <dgm:prSet presAssocID="{D05CA08E-7938-4F08-9976-E51911BEAFC3}" presName="space" presStyleCnt="0"/>
      <dgm:spPr/>
    </dgm:pt>
    <dgm:pt modelId="{91CC33B0-72B5-4E34-BBC3-7F07850E8B62}" type="pres">
      <dgm:prSet presAssocID="{37B6729E-4717-4CB5-A7E6-2CE3C9FFCF32}" presName="composite" presStyleCnt="0"/>
      <dgm:spPr/>
    </dgm:pt>
    <dgm:pt modelId="{192C33C0-9C63-4001-B406-DEBC1187FE8A}" type="pres">
      <dgm:prSet presAssocID="{37B6729E-4717-4CB5-A7E6-2CE3C9FFCF32}" presName="parTx" presStyleLbl="alignNode1" presStyleIdx="1" presStyleCnt="4" custScaleY="75778" custLinFactX="17170" custLinFactNeighborX="100000" custLinFactNeighborY="-26828">
        <dgm:presLayoutVars>
          <dgm:chMax val="0"/>
          <dgm:chPref val="0"/>
          <dgm:bulletEnabled val="1"/>
        </dgm:presLayoutVars>
      </dgm:prSet>
      <dgm:spPr/>
    </dgm:pt>
    <dgm:pt modelId="{2B9B9576-C01B-48C7-A285-386BAB146DD2}" type="pres">
      <dgm:prSet presAssocID="{37B6729E-4717-4CB5-A7E6-2CE3C9FFCF32}" presName="desTx" presStyleLbl="alignAccFollowNode1" presStyleIdx="1" presStyleCnt="4" custLinFactX="17616" custLinFactNeighborX="100000" custLinFactNeighborY="910">
        <dgm:presLayoutVars>
          <dgm:bulletEnabled val="1"/>
        </dgm:presLayoutVars>
      </dgm:prSet>
      <dgm:spPr/>
    </dgm:pt>
    <dgm:pt modelId="{BD90057E-63F0-4E99-A7DF-03CE05ABEE13}" type="pres">
      <dgm:prSet presAssocID="{672A262C-CB42-4BFD-BD47-0BB6BDC61DAC}" presName="space" presStyleCnt="0"/>
      <dgm:spPr/>
    </dgm:pt>
    <dgm:pt modelId="{792F89B8-A559-410F-A144-A90C4585A4FC}" type="pres">
      <dgm:prSet presAssocID="{279DBE72-E6A5-49A1-94A8-9F6609A9DBF6}" presName="composite" presStyleCnt="0"/>
      <dgm:spPr/>
    </dgm:pt>
    <dgm:pt modelId="{0839AC24-BC40-4BAD-8279-59AB9E8390A7}" type="pres">
      <dgm:prSet presAssocID="{279DBE72-E6A5-49A1-94A8-9F6609A9DBF6}" presName="parTx" presStyleLbl="alignNode1" presStyleIdx="2" presStyleCnt="4" custScaleY="86546" custLinFactX="-11243" custLinFactNeighborX="-100000" custLinFactNeighborY="-17961">
        <dgm:presLayoutVars>
          <dgm:chMax val="0"/>
          <dgm:chPref val="0"/>
          <dgm:bulletEnabled val="1"/>
        </dgm:presLayoutVars>
      </dgm:prSet>
      <dgm:spPr/>
    </dgm:pt>
    <dgm:pt modelId="{B4AD2EAA-F2F8-4486-9416-215B888504A2}" type="pres">
      <dgm:prSet presAssocID="{279DBE72-E6A5-49A1-94A8-9F6609A9DBF6}" presName="desTx" presStyleLbl="alignAccFollowNode1" presStyleIdx="2" presStyleCnt="4" custLinFactX="-11647" custLinFactNeighborX="-100000" custLinFactNeighborY="910">
        <dgm:presLayoutVars>
          <dgm:bulletEnabled val="1"/>
        </dgm:presLayoutVars>
      </dgm:prSet>
      <dgm:spPr/>
    </dgm:pt>
    <dgm:pt modelId="{A6544716-65CD-4C59-B5E3-2B60B97A8901}" type="pres">
      <dgm:prSet presAssocID="{D7A615A5-FC42-468B-ACE4-57CAEE00793B}" presName="space" presStyleCnt="0"/>
      <dgm:spPr/>
    </dgm:pt>
    <dgm:pt modelId="{83ABBE22-27E0-49C0-9AE8-042B78B98211}" type="pres">
      <dgm:prSet presAssocID="{D6C59D5A-D25C-4763-BC4C-94D7164F039E}" presName="composite" presStyleCnt="0"/>
      <dgm:spPr/>
    </dgm:pt>
    <dgm:pt modelId="{3C960161-DA86-4124-8623-6F3E92A3560F}" type="pres">
      <dgm:prSet presAssocID="{D6C59D5A-D25C-4763-BC4C-94D7164F039E}" presName="parTx" presStyleLbl="alignNode1" presStyleIdx="3" presStyleCnt="4" custScaleY="100360" custLinFactNeighborY="-24847">
        <dgm:presLayoutVars>
          <dgm:chMax val="0"/>
          <dgm:chPref val="0"/>
          <dgm:bulletEnabled val="1"/>
        </dgm:presLayoutVars>
      </dgm:prSet>
      <dgm:spPr/>
    </dgm:pt>
    <dgm:pt modelId="{04F5F53F-D861-4D2D-A737-2ACCCB3108CD}" type="pres">
      <dgm:prSet presAssocID="{D6C59D5A-D25C-4763-BC4C-94D7164F039E}" presName="desTx" presStyleLbl="alignAccFollowNode1" presStyleIdx="3" presStyleCnt="4" custLinFactNeighborY="-1188">
        <dgm:presLayoutVars>
          <dgm:bulletEnabled val="1"/>
        </dgm:presLayoutVars>
      </dgm:prSet>
      <dgm:spPr/>
    </dgm:pt>
  </dgm:ptLst>
  <dgm:cxnLst>
    <dgm:cxn modelId="{58A5C204-46C1-43FE-8C24-7F887C41DD0C}" type="presOf" srcId="{E1FFE235-2CC6-43BB-AFDD-640C927E263F}" destId="{B4AD2EAA-F2F8-4486-9416-215B888504A2}" srcOrd="0" destOrd="0" presId="urn:microsoft.com/office/officeart/2005/8/layout/hList1"/>
    <dgm:cxn modelId="{1897261E-D6F6-4AAB-AD43-D2B36FA05647}" type="presOf" srcId="{09DB5F92-B767-4273-B935-F4CB3F3EFFDB}" destId="{04F5F53F-D861-4D2D-A737-2ACCCB3108CD}" srcOrd="0" destOrd="1" presId="urn:microsoft.com/office/officeart/2005/8/layout/hList1"/>
    <dgm:cxn modelId="{FB542C1E-DEBB-4EAC-9B63-FFB27FF990C5}" type="presOf" srcId="{BBB7B405-A992-40E1-8881-73F252D6FC52}" destId="{2B9B9576-C01B-48C7-A285-386BAB146DD2}" srcOrd="0" destOrd="3" presId="urn:microsoft.com/office/officeart/2005/8/layout/hList1"/>
    <dgm:cxn modelId="{5FC1BB20-306C-4624-96AB-A49BBC0CC71B}" type="presOf" srcId="{4FA91293-1805-431A-8E69-F73E40DF0B6C}" destId="{7C343264-773E-4DB8-AC2B-112DAF36269F}" srcOrd="0" destOrd="1" presId="urn:microsoft.com/office/officeart/2005/8/layout/hList1"/>
    <dgm:cxn modelId="{3332B722-E0DF-4EFF-9811-AFCC6CCB2716}" type="presOf" srcId="{E61D2057-04F9-4601-A538-FE53A7DDEE0C}" destId="{B4AD2EAA-F2F8-4486-9416-215B888504A2}" srcOrd="0" destOrd="6" presId="urn:microsoft.com/office/officeart/2005/8/layout/hList1"/>
    <dgm:cxn modelId="{8403B629-12C8-4913-A9D8-5229BA00D778}" srcId="{37B6729E-4717-4CB5-A7E6-2CE3C9FFCF32}" destId="{7CD9F380-ABE9-4D98-889A-B24CCF980A9E}" srcOrd="4" destOrd="0" parTransId="{40FC81BE-C279-45CE-AA11-3DE75EFBEBFD}" sibTransId="{2429DD0A-D638-4516-B291-9CFD1566329E}"/>
    <dgm:cxn modelId="{69DC9D36-8351-427F-ACBC-504F011C5AC6}" srcId="{D6C59D5A-D25C-4763-BC4C-94D7164F039E}" destId="{DB9905E9-8AA8-4D7A-8473-FD2F17CB74C0}" srcOrd="3" destOrd="0" parTransId="{60396DFA-DF2B-4B52-AB9A-524511568BAB}" sibTransId="{DE989E53-0EFA-4FF6-9A7F-FEBB53E5C796}"/>
    <dgm:cxn modelId="{A6409B37-868D-4D2E-B946-0F10AB237905}" type="presOf" srcId="{B91356D3-A726-4235-8ABB-8F36459E73A6}" destId="{1F46010C-2B2E-456C-847C-7B2F97A64FFC}" srcOrd="0" destOrd="0" presId="urn:microsoft.com/office/officeart/2005/8/layout/hList1"/>
    <dgm:cxn modelId="{9EB7433C-0EE2-452C-9C83-A4A9C889BF27}" srcId="{B91356D3-A726-4235-8ABB-8F36459E73A6}" destId="{90B40FE7-37B9-4388-9F19-145380483A6D}" srcOrd="2" destOrd="0" parTransId="{1C84783A-681E-4D67-B9ED-5DFCECD9D699}" sibTransId="{DE0CE9C2-7037-4465-B88D-825C182F93B0}"/>
    <dgm:cxn modelId="{B6893941-658C-42C3-B4BF-5F65D62E5F3D}" type="presOf" srcId="{D63C6D08-8519-4CDC-8ECC-E6C58DAA7804}" destId="{2B9B9576-C01B-48C7-A285-386BAB146DD2}" srcOrd="0" destOrd="2" presId="urn:microsoft.com/office/officeart/2005/8/layout/hList1"/>
    <dgm:cxn modelId="{4CCFCB4F-C5F5-4898-BD2C-372011A2EA8B}" type="presOf" srcId="{0785F334-26B6-4366-A745-1F388C9EE6CD}" destId="{B4AD2EAA-F2F8-4486-9416-215B888504A2}" srcOrd="0" destOrd="7" presId="urn:microsoft.com/office/officeart/2005/8/layout/hList1"/>
    <dgm:cxn modelId="{01937051-CF25-4C5D-9189-985F460BDDAC}" srcId="{B91356D3-A726-4235-8ABB-8F36459E73A6}" destId="{4FA91293-1805-431A-8E69-F73E40DF0B6C}" srcOrd="1" destOrd="0" parTransId="{DFCF3D25-176D-49AB-8D88-203FF4658983}" sibTransId="{AEA25185-1A49-4084-AF73-3DA16F6834E4}"/>
    <dgm:cxn modelId="{57160B53-0EBC-4EB0-A584-E3CFDC28DE4E}" srcId="{279DBE72-E6A5-49A1-94A8-9F6609A9DBF6}" destId="{DD68D6BC-27A3-4E6D-98DE-A2BE895A7C84}" srcOrd="1" destOrd="0" parTransId="{43DC62E9-58BF-4824-9042-2A6A5EAFC3B8}" sibTransId="{449A4789-7556-44DA-A718-66ED1DEF7D61}"/>
    <dgm:cxn modelId="{6D3DE357-8638-421A-9CA6-15AB52FD5750}" type="presOf" srcId="{7CD9F380-ABE9-4D98-889A-B24CCF980A9E}" destId="{2B9B9576-C01B-48C7-A285-386BAB146DD2}" srcOrd="0" destOrd="4" presId="urn:microsoft.com/office/officeart/2005/8/layout/hList1"/>
    <dgm:cxn modelId="{900BCC59-F28B-473E-865B-A996C0EC30DA}" srcId="{D6C59D5A-D25C-4763-BC4C-94D7164F039E}" destId="{975FDF1E-8499-4481-AD21-18CA27DA6C9E}" srcOrd="0" destOrd="0" parTransId="{5A967498-7322-4278-9491-1FF2247730B9}" sibTransId="{1AF241F6-87D6-49C0-BD7B-4FBDD86490A9}"/>
    <dgm:cxn modelId="{DC6F135B-BBCF-4938-B93E-CA1A9C863CC5}" type="presOf" srcId="{F7FD3152-806B-481A-A237-9DD59C214219}" destId="{04F5F53F-D861-4D2D-A737-2ACCCB3108CD}" srcOrd="0" destOrd="2" presId="urn:microsoft.com/office/officeart/2005/8/layout/hList1"/>
    <dgm:cxn modelId="{C2B9285D-34BB-4433-86ED-8EA4B59D57E1}" srcId="{37B6729E-4717-4CB5-A7E6-2CE3C9FFCF32}" destId="{937343AF-B724-4846-A3BF-3C9457E3C37C}" srcOrd="1" destOrd="0" parTransId="{C433DB5F-335E-45C8-8D67-17107E6024F2}" sibTransId="{5D40D7F0-AA64-4FE3-9B54-C4FEA88A1DAF}"/>
    <dgm:cxn modelId="{10F66F5D-E757-45D3-852A-158946E05D7C}" type="presOf" srcId="{37E717D3-DF7B-4C41-98F3-52BB985E04AD}" destId="{68D19FAB-2AA9-4352-926D-C43D9B17D300}" srcOrd="0" destOrd="0" presId="urn:microsoft.com/office/officeart/2005/8/layout/hList1"/>
    <dgm:cxn modelId="{19C12E67-533A-424F-8FC2-B21EBFE9B582}" srcId="{279DBE72-E6A5-49A1-94A8-9F6609A9DBF6}" destId="{A93A4C34-4489-464F-8CFB-3E4892158561}" srcOrd="8" destOrd="0" parTransId="{FC490F5C-651B-4ECA-B4C1-A06B62A8A9D5}" sibTransId="{6B11D017-4607-4E92-AC8F-8A675BEE12D9}"/>
    <dgm:cxn modelId="{0C936868-54D7-4660-B9D4-7C7D65F9AC2A}" srcId="{D6C59D5A-D25C-4763-BC4C-94D7164F039E}" destId="{7E757A31-A59B-4E7F-9B4C-BA4C1DD2BCB7}" srcOrd="4" destOrd="0" parTransId="{61B36EC6-55C5-4D4D-85D7-4CC42936B407}" sibTransId="{D18B5356-9B01-4157-B7B2-D605E7BE6FB3}"/>
    <dgm:cxn modelId="{9391E06F-195C-4D9F-9B43-F8B11294672D}" srcId="{B91356D3-A726-4235-8ABB-8F36459E73A6}" destId="{316F3288-DCC1-4FB1-95A1-CC1A61B39B3A}" srcOrd="0" destOrd="0" parTransId="{E56DDB53-8A96-4AF0-A8DE-4F0A86F815EE}" sibTransId="{B869C6FD-31D2-4A56-8CCC-6D8A2E5617B7}"/>
    <dgm:cxn modelId="{E7E1A073-AE36-4E97-9F9F-C36222F15FFB}" srcId="{279DBE72-E6A5-49A1-94A8-9F6609A9DBF6}" destId="{CD939094-ACCF-4F4E-8673-C59EB2A37C2F}" srcOrd="3" destOrd="0" parTransId="{50F003B8-41ED-4E2E-81F8-F67EDDC0613B}" sibTransId="{29B8E5CC-470C-4DE3-A8A9-097EB2EBBD60}"/>
    <dgm:cxn modelId="{7761A874-42CF-4CBE-91E9-2B807382C812}" type="presOf" srcId="{6528A814-A04A-48D0-8235-EB8E4C569D53}" destId="{2B9B9576-C01B-48C7-A285-386BAB146DD2}" srcOrd="0" destOrd="0" presId="urn:microsoft.com/office/officeart/2005/8/layout/hList1"/>
    <dgm:cxn modelId="{3C244175-BB42-4E01-A7B5-8FE4CEB1D157}" type="presOf" srcId="{D6C59D5A-D25C-4763-BC4C-94D7164F039E}" destId="{3C960161-DA86-4124-8623-6F3E92A3560F}" srcOrd="0" destOrd="0" presId="urn:microsoft.com/office/officeart/2005/8/layout/hList1"/>
    <dgm:cxn modelId="{D8F40677-436C-4401-B7EC-DAA24200662A}" type="presOf" srcId="{279DBE72-E6A5-49A1-94A8-9F6609A9DBF6}" destId="{0839AC24-BC40-4BAD-8279-59AB9E8390A7}" srcOrd="0" destOrd="0" presId="urn:microsoft.com/office/officeart/2005/8/layout/hList1"/>
    <dgm:cxn modelId="{D42C7778-AD87-4B9C-8891-69801305FF0D}" srcId="{37B6729E-4717-4CB5-A7E6-2CE3C9FFCF32}" destId="{D63C6D08-8519-4CDC-8ECC-E6C58DAA7804}" srcOrd="2" destOrd="0" parTransId="{008FAC74-8306-4E75-B456-B18677A0BB4C}" sibTransId="{B6074949-C853-4E6D-8425-7F3A75C2FCA9}"/>
    <dgm:cxn modelId="{2B45B479-3AF5-419C-8066-C2C5E484EA4B}" type="presOf" srcId="{A93A4C34-4489-464F-8CFB-3E4892158561}" destId="{B4AD2EAA-F2F8-4486-9416-215B888504A2}" srcOrd="0" destOrd="8" presId="urn:microsoft.com/office/officeart/2005/8/layout/hList1"/>
    <dgm:cxn modelId="{8B40697B-80BB-416B-B14D-B75D758AC602}" srcId="{37E717D3-DF7B-4C41-98F3-52BB985E04AD}" destId="{D6C59D5A-D25C-4763-BC4C-94D7164F039E}" srcOrd="3" destOrd="0" parTransId="{2FDE383E-8EB6-4644-B59F-65248C38493D}" sibTransId="{11D32040-B72C-4A7B-8A97-CB412B706664}"/>
    <dgm:cxn modelId="{4C039D7D-1105-43D4-BAA8-3BA871189764}" srcId="{279DBE72-E6A5-49A1-94A8-9F6609A9DBF6}" destId="{D7BD0E5A-AD69-43FB-9A23-AF0455E608E0}" srcOrd="4" destOrd="0" parTransId="{42B1CCDA-E437-41D2-8634-D98D8AA83C9C}" sibTransId="{C9455FD1-06AD-4218-AE0C-8333ACEC4AF1}"/>
    <dgm:cxn modelId="{FF883F7F-9A9F-4716-A3C8-766E876F9B96}" type="presOf" srcId="{DB9905E9-8AA8-4D7A-8473-FD2F17CB74C0}" destId="{04F5F53F-D861-4D2D-A737-2ACCCB3108CD}" srcOrd="0" destOrd="3" presId="urn:microsoft.com/office/officeart/2005/8/layout/hList1"/>
    <dgm:cxn modelId="{8D0CA080-708F-4B71-984C-01C872207F8D}" type="presOf" srcId="{D7BD0E5A-AD69-43FB-9A23-AF0455E608E0}" destId="{B4AD2EAA-F2F8-4486-9416-215B888504A2}" srcOrd="0" destOrd="4" presId="urn:microsoft.com/office/officeart/2005/8/layout/hList1"/>
    <dgm:cxn modelId="{4140F288-2AB8-4D7D-9E4A-6E4FA3F96756}" type="presOf" srcId="{90B40FE7-37B9-4388-9F19-145380483A6D}" destId="{7C343264-773E-4DB8-AC2B-112DAF36269F}" srcOrd="0" destOrd="2" presId="urn:microsoft.com/office/officeart/2005/8/layout/hList1"/>
    <dgm:cxn modelId="{8ED0748A-DA52-4D11-A3A8-2E7DA5342008}" type="presOf" srcId="{CD939094-ACCF-4F4E-8673-C59EB2A37C2F}" destId="{B4AD2EAA-F2F8-4486-9416-215B888504A2}" srcOrd="0" destOrd="3" presId="urn:microsoft.com/office/officeart/2005/8/layout/hList1"/>
    <dgm:cxn modelId="{366D8D90-139A-4FB7-9D17-FC381B3C41A3}" srcId="{279DBE72-E6A5-49A1-94A8-9F6609A9DBF6}" destId="{A11D7779-B813-40C1-9A8B-971F77173A17}" srcOrd="2" destOrd="0" parTransId="{9C7ABAE2-2056-49A4-AEF2-91C3E49D02AB}" sibTransId="{D2C71E7F-B969-4B12-847B-FBE1F65E8BB3}"/>
    <dgm:cxn modelId="{E2255299-398C-4AF8-80AC-EEBD84F9A251}" srcId="{D6C59D5A-D25C-4763-BC4C-94D7164F039E}" destId="{09DB5F92-B767-4273-B935-F4CB3F3EFFDB}" srcOrd="1" destOrd="0" parTransId="{2E6EB499-E3CC-4603-B93C-E7A6E99B21C5}" sibTransId="{6AD855E3-65C5-4D76-BDB3-7D3197919F46}"/>
    <dgm:cxn modelId="{05D7F59D-C394-4FF6-B3FE-186F591265A2}" srcId="{37E717D3-DF7B-4C41-98F3-52BB985E04AD}" destId="{B91356D3-A726-4235-8ABB-8F36459E73A6}" srcOrd="0" destOrd="0" parTransId="{9C1B2877-EE44-4E9B-BA71-1247B103DB69}" sibTransId="{D05CA08E-7938-4F08-9976-E51911BEAFC3}"/>
    <dgm:cxn modelId="{18E5529E-5C29-444F-8FF3-1B7E5FD1EB28}" type="presOf" srcId="{DD68D6BC-27A3-4E6D-98DE-A2BE895A7C84}" destId="{B4AD2EAA-F2F8-4486-9416-215B888504A2}" srcOrd="0" destOrd="1" presId="urn:microsoft.com/office/officeart/2005/8/layout/hList1"/>
    <dgm:cxn modelId="{732AD59F-8B41-4FDE-BB70-5D3ABEEF0637}" type="presOf" srcId="{7E9361C8-E899-439B-9B72-B2C0DCC21BDC}" destId="{B4AD2EAA-F2F8-4486-9416-215B888504A2}" srcOrd="0" destOrd="5" presId="urn:microsoft.com/office/officeart/2005/8/layout/hList1"/>
    <dgm:cxn modelId="{428614A3-22B9-4E07-A0D9-3974BF2680C0}" srcId="{B91356D3-A726-4235-8ABB-8F36459E73A6}" destId="{2D3FFA90-CD0F-41F5-B425-FAC7A7AD32EB}" srcOrd="6" destOrd="0" parTransId="{0D1794B8-2D61-4BE3-828D-598D6BB37E7A}" sibTransId="{70EDF230-3510-4C49-A390-6AA9AA24C51D}"/>
    <dgm:cxn modelId="{2543B2A8-9FC2-4AD2-86F2-0F1F4B1D86D0}" srcId="{37E717D3-DF7B-4C41-98F3-52BB985E04AD}" destId="{37B6729E-4717-4CB5-A7E6-2CE3C9FFCF32}" srcOrd="1" destOrd="0" parTransId="{7D2B12B1-9001-4068-A748-0059AD54DA62}" sibTransId="{672A262C-CB42-4BFD-BD47-0BB6BDC61DAC}"/>
    <dgm:cxn modelId="{B8C4A5AE-9C81-4555-80B9-6094A8C38C76}" type="presOf" srcId="{FA38FA17-3E30-446A-ADDD-EBAE987262E4}" destId="{7C343264-773E-4DB8-AC2B-112DAF36269F}" srcOrd="0" destOrd="3" presId="urn:microsoft.com/office/officeart/2005/8/layout/hList1"/>
    <dgm:cxn modelId="{A03E81AF-989D-4B87-BC1B-6B78F12C0403}" srcId="{279DBE72-E6A5-49A1-94A8-9F6609A9DBF6}" destId="{0785F334-26B6-4366-A745-1F388C9EE6CD}" srcOrd="7" destOrd="0" parTransId="{87416731-EC31-4AD8-9C60-4A12FF7865A0}" sibTransId="{B017BD2B-38F8-436A-B61E-C0469E311449}"/>
    <dgm:cxn modelId="{0E1BBDBA-B29F-4589-A085-9C87937BEE8D}" type="presOf" srcId="{B759C20A-0B20-437E-8441-3DD2E7AD98E7}" destId="{7C343264-773E-4DB8-AC2B-112DAF36269F}" srcOrd="0" destOrd="4" presId="urn:microsoft.com/office/officeart/2005/8/layout/hList1"/>
    <dgm:cxn modelId="{39A631BB-F845-4A3E-8E27-A86E0B0EA65A}" srcId="{D6C59D5A-D25C-4763-BC4C-94D7164F039E}" destId="{F7FD3152-806B-481A-A237-9DD59C214219}" srcOrd="2" destOrd="0" parTransId="{8FE941D1-FB5F-42C7-B448-736130A916BD}" sibTransId="{435BDA16-6027-48AB-8E3F-F57560773ADD}"/>
    <dgm:cxn modelId="{632EC8BE-0D0B-4BEA-9DCF-978CD543A45B}" srcId="{37B6729E-4717-4CB5-A7E6-2CE3C9FFCF32}" destId="{6528A814-A04A-48D0-8235-EB8E4C569D53}" srcOrd="0" destOrd="0" parTransId="{7C42CC42-A6A7-4408-AD00-ADADF6A06951}" sibTransId="{5CE00039-51A7-4332-AF22-A90CF3941D1F}"/>
    <dgm:cxn modelId="{87AC5DC2-EB91-4951-93B5-8A3A7BE6975D}" srcId="{B91356D3-A726-4235-8ABB-8F36459E73A6}" destId="{7476BA30-CE02-4DC1-B327-6A0E1732205F}" srcOrd="5" destOrd="0" parTransId="{988A6474-1C75-415C-96E0-7C8E25BCAFE6}" sibTransId="{001D9076-12E9-4D05-9306-6F9495AF500F}"/>
    <dgm:cxn modelId="{BC0AD3C3-97CD-4EB8-9018-A25E05A48779}" type="presOf" srcId="{7E757A31-A59B-4E7F-9B4C-BA4C1DD2BCB7}" destId="{04F5F53F-D861-4D2D-A737-2ACCCB3108CD}" srcOrd="0" destOrd="4" presId="urn:microsoft.com/office/officeart/2005/8/layout/hList1"/>
    <dgm:cxn modelId="{47471FC9-A798-48EA-A9F2-8B9E8A4D2571}" type="presOf" srcId="{937343AF-B724-4846-A3BF-3C9457E3C37C}" destId="{2B9B9576-C01B-48C7-A285-386BAB146DD2}" srcOrd="0" destOrd="1" presId="urn:microsoft.com/office/officeart/2005/8/layout/hList1"/>
    <dgm:cxn modelId="{514719CA-7B05-4204-9C41-24CCE3A070A8}" srcId="{279DBE72-E6A5-49A1-94A8-9F6609A9DBF6}" destId="{7E9361C8-E899-439B-9B72-B2C0DCC21BDC}" srcOrd="5" destOrd="0" parTransId="{22B22786-6BA6-4C69-95C6-4612AF424B73}" sibTransId="{CCFBC8E0-710A-418B-BCAA-88C7004E4472}"/>
    <dgm:cxn modelId="{12B321CA-B5D4-4579-9A96-3C9C50682E37}" srcId="{37E717D3-DF7B-4C41-98F3-52BB985E04AD}" destId="{279DBE72-E6A5-49A1-94A8-9F6609A9DBF6}" srcOrd="2" destOrd="0" parTransId="{D91E65AA-F16B-437A-A67B-3FD815576FF8}" sibTransId="{D7A615A5-FC42-468B-ACE4-57CAEE00793B}"/>
    <dgm:cxn modelId="{A606A1CB-34D8-4A65-A31E-A233A8A368F3}" type="presOf" srcId="{316F3288-DCC1-4FB1-95A1-CC1A61B39B3A}" destId="{7C343264-773E-4DB8-AC2B-112DAF36269F}" srcOrd="0" destOrd="0" presId="urn:microsoft.com/office/officeart/2005/8/layout/hList1"/>
    <dgm:cxn modelId="{5C0197D5-004E-4BD1-8B65-DD54CFDCC2E1}" type="presOf" srcId="{2D3FFA90-CD0F-41F5-B425-FAC7A7AD32EB}" destId="{7C343264-773E-4DB8-AC2B-112DAF36269F}" srcOrd="0" destOrd="6" presId="urn:microsoft.com/office/officeart/2005/8/layout/hList1"/>
    <dgm:cxn modelId="{B8F23FD8-A4B3-418C-8561-597CBD7C5F67}" type="presOf" srcId="{975FDF1E-8499-4481-AD21-18CA27DA6C9E}" destId="{04F5F53F-D861-4D2D-A737-2ACCCB3108CD}" srcOrd="0" destOrd="0" presId="urn:microsoft.com/office/officeart/2005/8/layout/hList1"/>
    <dgm:cxn modelId="{FA4EAEDA-991A-4AC3-98C6-AB3FC6A1A27D}" type="presOf" srcId="{37B6729E-4717-4CB5-A7E6-2CE3C9FFCF32}" destId="{192C33C0-9C63-4001-B406-DEBC1187FE8A}" srcOrd="0" destOrd="0" presId="urn:microsoft.com/office/officeart/2005/8/layout/hList1"/>
    <dgm:cxn modelId="{6D07B4DD-7D0C-4200-A018-DDFEEBB237A8}" srcId="{37B6729E-4717-4CB5-A7E6-2CE3C9FFCF32}" destId="{BBB7B405-A992-40E1-8881-73F252D6FC52}" srcOrd="3" destOrd="0" parTransId="{4DD3DB07-566D-45BE-AC90-77F09EA76A53}" sibTransId="{CC5503E7-BCD1-4715-9FD9-D52FE7B69897}"/>
    <dgm:cxn modelId="{852789E0-02F1-43E4-AF01-DBA5E90B45EF}" type="presOf" srcId="{7476BA30-CE02-4DC1-B327-6A0E1732205F}" destId="{7C343264-773E-4DB8-AC2B-112DAF36269F}" srcOrd="0" destOrd="5" presId="urn:microsoft.com/office/officeart/2005/8/layout/hList1"/>
    <dgm:cxn modelId="{3E19D5EA-9CC6-45DF-802B-4E64CEBC831E}" srcId="{B91356D3-A726-4235-8ABB-8F36459E73A6}" destId="{FA38FA17-3E30-446A-ADDD-EBAE987262E4}" srcOrd="3" destOrd="0" parTransId="{A5D14B6A-56AC-42D3-B7B1-1F54F2D80004}" sibTransId="{C2D0F438-3606-43F8-B189-2A94B929CD05}"/>
    <dgm:cxn modelId="{96E335EB-4276-4F2A-8152-375BEA045D3B}" srcId="{279DBE72-E6A5-49A1-94A8-9F6609A9DBF6}" destId="{E61D2057-04F9-4601-A538-FE53A7DDEE0C}" srcOrd="6" destOrd="0" parTransId="{DD2AC646-DCA3-45ED-9996-DA7A3C95E96B}" sibTransId="{898E1152-10AE-40FC-B16D-F4170CA5A9CE}"/>
    <dgm:cxn modelId="{7E99F5F0-F492-4931-AC28-815BC809ACFD}" type="presOf" srcId="{A11D7779-B813-40C1-9A8B-971F77173A17}" destId="{B4AD2EAA-F2F8-4486-9416-215B888504A2}" srcOrd="0" destOrd="2" presId="urn:microsoft.com/office/officeart/2005/8/layout/hList1"/>
    <dgm:cxn modelId="{520716FB-1BF7-4A6C-A356-7F67FF83B9D8}" srcId="{B91356D3-A726-4235-8ABB-8F36459E73A6}" destId="{B759C20A-0B20-437E-8441-3DD2E7AD98E7}" srcOrd="4" destOrd="0" parTransId="{A9AAA0F3-7F3C-459E-A5EC-1558E431A797}" sibTransId="{98E88B6C-EC1C-419F-82A0-8A862070B43E}"/>
    <dgm:cxn modelId="{63D735FC-F464-4E55-B4C7-47D5F1E3D761}" srcId="{279DBE72-E6A5-49A1-94A8-9F6609A9DBF6}" destId="{E1FFE235-2CC6-43BB-AFDD-640C927E263F}" srcOrd="0" destOrd="0" parTransId="{197F1093-D2D4-4E26-84B2-9EA7545D2BE8}" sibTransId="{8AD1106C-F74A-470E-A556-4632A9093909}"/>
    <dgm:cxn modelId="{0913C3EB-298E-4E21-B484-0FA9643D7160}" type="presParOf" srcId="{68D19FAB-2AA9-4352-926D-C43D9B17D300}" destId="{C895F0D3-FA0C-493F-BF1A-FC99F5701F29}" srcOrd="0" destOrd="0" presId="urn:microsoft.com/office/officeart/2005/8/layout/hList1"/>
    <dgm:cxn modelId="{D057D5D4-0112-4D2A-92B6-B72B963F069F}" type="presParOf" srcId="{C895F0D3-FA0C-493F-BF1A-FC99F5701F29}" destId="{1F46010C-2B2E-456C-847C-7B2F97A64FFC}" srcOrd="0" destOrd="0" presId="urn:microsoft.com/office/officeart/2005/8/layout/hList1"/>
    <dgm:cxn modelId="{2E2DE9DC-5AC8-4962-BAC5-CDABFF1F94DA}" type="presParOf" srcId="{C895F0D3-FA0C-493F-BF1A-FC99F5701F29}" destId="{7C343264-773E-4DB8-AC2B-112DAF36269F}" srcOrd="1" destOrd="0" presId="urn:microsoft.com/office/officeart/2005/8/layout/hList1"/>
    <dgm:cxn modelId="{8EECCBDC-49E8-4786-ABFC-34ED8D9B6F55}" type="presParOf" srcId="{68D19FAB-2AA9-4352-926D-C43D9B17D300}" destId="{750D01B8-C075-4266-87D1-38E5AAA0DFFB}" srcOrd="1" destOrd="0" presId="urn:microsoft.com/office/officeart/2005/8/layout/hList1"/>
    <dgm:cxn modelId="{08B47415-AD09-48A4-A23C-1DB0C78B7142}" type="presParOf" srcId="{68D19FAB-2AA9-4352-926D-C43D9B17D300}" destId="{91CC33B0-72B5-4E34-BBC3-7F07850E8B62}" srcOrd="2" destOrd="0" presId="urn:microsoft.com/office/officeart/2005/8/layout/hList1"/>
    <dgm:cxn modelId="{C94D80CD-EB39-41D8-8957-2058F28EF3EB}" type="presParOf" srcId="{91CC33B0-72B5-4E34-BBC3-7F07850E8B62}" destId="{192C33C0-9C63-4001-B406-DEBC1187FE8A}" srcOrd="0" destOrd="0" presId="urn:microsoft.com/office/officeart/2005/8/layout/hList1"/>
    <dgm:cxn modelId="{A89604DB-A24D-4CC8-8077-DC11B958EC0F}" type="presParOf" srcId="{91CC33B0-72B5-4E34-BBC3-7F07850E8B62}" destId="{2B9B9576-C01B-48C7-A285-386BAB146DD2}" srcOrd="1" destOrd="0" presId="urn:microsoft.com/office/officeart/2005/8/layout/hList1"/>
    <dgm:cxn modelId="{1C032C61-EA16-413E-A38D-C6C5D38BB5DB}" type="presParOf" srcId="{68D19FAB-2AA9-4352-926D-C43D9B17D300}" destId="{BD90057E-63F0-4E99-A7DF-03CE05ABEE13}" srcOrd="3" destOrd="0" presId="urn:microsoft.com/office/officeart/2005/8/layout/hList1"/>
    <dgm:cxn modelId="{C09E819F-9956-4711-A399-157C936A1EAA}" type="presParOf" srcId="{68D19FAB-2AA9-4352-926D-C43D9B17D300}" destId="{792F89B8-A559-410F-A144-A90C4585A4FC}" srcOrd="4" destOrd="0" presId="urn:microsoft.com/office/officeart/2005/8/layout/hList1"/>
    <dgm:cxn modelId="{8B4E096E-6CAF-4D6D-B47D-370076956BA9}" type="presParOf" srcId="{792F89B8-A559-410F-A144-A90C4585A4FC}" destId="{0839AC24-BC40-4BAD-8279-59AB9E8390A7}" srcOrd="0" destOrd="0" presId="urn:microsoft.com/office/officeart/2005/8/layout/hList1"/>
    <dgm:cxn modelId="{FB226571-3E97-4407-A81A-0A58A1E7193F}" type="presParOf" srcId="{792F89B8-A559-410F-A144-A90C4585A4FC}" destId="{B4AD2EAA-F2F8-4486-9416-215B888504A2}" srcOrd="1" destOrd="0" presId="urn:microsoft.com/office/officeart/2005/8/layout/hList1"/>
    <dgm:cxn modelId="{AE56D7F1-DAF9-49FA-8383-5260FB15DFC3}" type="presParOf" srcId="{68D19FAB-2AA9-4352-926D-C43D9B17D300}" destId="{A6544716-65CD-4C59-B5E3-2B60B97A8901}" srcOrd="5" destOrd="0" presId="urn:microsoft.com/office/officeart/2005/8/layout/hList1"/>
    <dgm:cxn modelId="{585EA03D-E6EC-49E6-983A-928995E57BDE}" type="presParOf" srcId="{68D19FAB-2AA9-4352-926D-C43D9B17D300}" destId="{83ABBE22-27E0-49C0-9AE8-042B78B98211}" srcOrd="6" destOrd="0" presId="urn:microsoft.com/office/officeart/2005/8/layout/hList1"/>
    <dgm:cxn modelId="{7AC9999C-4582-4A2B-9125-7267217F8024}" type="presParOf" srcId="{83ABBE22-27E0-49C0-9AE8-042B78B98211}" destId="{3C960161-DA86-4124-8623-6F3E92A3560F}" srcOrd="0" destOrd="0" presId="urn:microsoft.com/office/officeart/2005/8/layout/hList1"/>
    <dgm:cxn modelId="{F0C0D765-2FEA-4C1F-A211-14BE1D728A15}" type="presParOf" srcId="{83ABBE22-27E0-49C0-9AE8-042B78B98211}" destId="{04F5F53F-D861-4D2D-A737-2ACCCB3108CD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351D08-DD8C-4DBB-87B2-73FD9F9BCD9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E9A5D0-C02E-42EB-9C3E-4E7C341C19C1}">
      <dgm:prSet phldrT="[Text]" custT="1"/>
      <dgm:spPr>
        <a:solidFill>
          <a:srgbClr val="9A1B2B"/>
        </a:solidFill>
      </dgm:spPr>
      <dgm:t>
        <a:bodyPr/>
        <a:lstStyle/>
        <a:p>
          <a:endParaRPr lang="en-US" sz="2400" dirty="0"/>
        </a:p>
        <a:p>
          <a:r>
            <a:rPr lang="en-US" sz="1400" dirty="0"/>
            <a:t>Medicaid Members </a:t>
          </a:r>
        </a:p>
      </dgm:t>
    </dgm:pt>
    <dgm:pt modelId="{CB372D74-5357-4117-97DC-60333ED2F23F}" type="parTrans" cxnId="{39BC630F-EFD5-48A6-A299-707FA4CE73FA}">
      <dgm:prSet/>
      <dgm:spPr/>
      <dgm:t>
        <a:bodyPr/>
        <a:lstStyle/>
        <a:p>
          <a:endParaRPr lang="en-US"/>
        </a:p>
      </dgm:t>
    </dgm:pt>
    <dgm:pt modelId="{7B6EDF22-43E3-4D50-A676-A08BD4BC502E}" type="sibTrans" cxnId="{39BC630F-EFD5-48A6-A299-707FA4CE73FA}">
      <dgm:prSet/>
      <dgm:spPr/>
      <dgm:t>
        <a:bodyPr/>
        <a:lstStyle/>
        <a:p>
          <a:endParaRPr lang="en-US"/>
        </a:p>
      </dgm:t>
    </dgm:pt>
    <dgm:pt modelId="{FC27AB00-0884-4033-A412-2037DF024476}">
      <dgm:prSet phldrT="[Text]"/>
      <dgm:spPr>
        <a:solidFill>
          <a:srgbClr val="DC762E"/>
        </a:solidFill>
      </dgm:spPr>
      <dgm:t>
        <a:bodyPr/>
        <a:lstStyle/>
        <a:p>
          <a:r>
            <a:rPr lang="en-US" dirty="0"/>
            <a:t>Community Based Organizations delivering health related social needs </a:t>
          </a:r>
        </a:p>
      </dgm:t>
    </dgm:pt>
    <dgm:pt modelId="{271B0274-FC1D-4ED2-A177-BB01429DC056}" type="parTrans" cxnId="{A97B279C-0748-4DF6-89D3-5C63088FB7C0}">
      <dgm:prSet/>
      <dgm:spPr/>
      <dgm:t>
        <a:bodyPr/>
        <a:lstStyle/>
        <a:p>
          <a:endParaRPr lang="en-US"/>
        </a:p>
      </dgm:t>
    </dgm:pt>
    <dgm:pt modelId="{01D160DC-6EF1-47C3-A8CD-D09065512867}" type="sibTrans" cxnId="{A97B279C-0748-4DF6-89D3-5C63088FB7C0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05611F32-55C3-4949-81A2-38587446D4FF}">
      <dgm:prSet phldrT="[Text]"/>
      <dgm:spPr>
        <a:solidFill>
          <a:srgbClr val="DC762E"/>
        </a:solidFill>
      </dgm:spPr>
      <dgm:t>
        <a:bodyPr/>
        <a:lstStyle/>
        <a:p>
          <a:r>
            <a:rPr lang="en-US" dirty="0"/>
            <a:t>Organizations servicing people with different abilities </a:t>
          </a:r>
        </a:p>
      </dgm:t>
    </dgm:pt>
    <dgm:pt modelId="{9A75F17A-6630-44A9-B767-D31396B9CC36}" type="parTrans" cxnId="{9F0D7593-2B42-4128-BBA6-C04329FCA584}">
      <dgm:prSet/>
      <dgm:spPr/>
      <dgm:t>
        <a:bodyPr/>
        <a:lstStyle/>
        <a:p>
          <a:endParaRPr lang="en-US"/>
        </a:p>
      </dgm:t>
    </dgm:pt>
    <dgm:pt modelId="{0760F02E-161B-4B12-8A61-A88426AE0D61}" type="sibTrans" cxnId="{9F0D7593-2B42-4128-BBA6-C04329FCA584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CF51BF30-7D74-4846-97ED-DAB23ED687AE}">
      <dgm:prSet phldrT="[Text]"/>
      <dgm:spPr>
        <a:solidFill>
          <a:srgbClr val="DC762E"/>
        </a:solidFill>
      </dgm:spPr>
      <dgm:t>
        <a:bodyPr/>
        <a:lstStyle/>
        <a:p>
          <a:r>
            <a:rPr lang="en-US" dirty="0"/>
            <a:t>SCN Lead Entity </a:t>
          </a:r>
        </a:p>
      </dgm:t>
    </dgm:pt>
    <dgm:pt modelId="{2BD52DCF-9149-401C-9DEA-1B332A27C1E9}" type="parTrans" cxnId="{B29CBCFF-A3CC-46BC-B91D-25ECBAC25276}">
      <dgm:prSet/>
      <dgm:spPr/>
      <dgm:t>
        <a:bodyPr/>
        <a:lstStyle/>
        <a:p>
          <a:endParaRPr lang="en-US"/>
        </a:p>
      </dgm:t>
    </dgm:pt>
    <dgm:pt modelId="{F40CE32B-FB6E-430A-A086-FAA5872471D7}" type="sibTrans" cxnId="{B29CBCFF-A3CC-46BC-B91D-25ECBAC25276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FB0D7786-75EA-470B-8DB0-F38F68012A63}">
      <dgm:prSet phldrT="[Text]" phldr="1"/>
      <dgm:spPr/>
      <dgm:t>
        <a:bodyPr/>
        <a:lstStyle/>
        <a:p>
          <a:endParaRPr lang="en-US"/>
        </a:p>
      </dgm:t>
    </dgm:pt>
    <dgm:pt modelId="{2E7807D7-A628-4FD7-8C20-047D6296D793}" type="parTrans" cxnId="{FE44242E-27DE-49CA-9402-1BADE83037D9}">
      <dgm:prSet/>
      <dgm:spPr/>
      <dgm:t>
        <a:bodyPr/>
        <a:lstStyle/>
        <a:p>
          <a:endParaRPr lang="en-US"/>
        </a:p>
      </dgm:t>
    </dgm:pt>
    <dgm:pt modelId="{358FD5EE-1B93-40DD-A8E3-F2E1CEF6B1EE}" type="sibTrans" cxnId="{FE44242E-27DE-49CA-9402-1BADE83037D9}">
      <dgm:prSet/>
      <dgm:spPr/>
      <dgm:t>
        <a:bodyPr/>
        <a:lstStyle/>
        <a:p>
          <a:endParaRPr lang="en-US"/>
        </a:p>
      </dgm:t>
    </dgm:pt>
    <dgm:pt modelId="{A6547EF8-D49C-45D8-822B-FEA3AB415019}">
      <dgm:prSet phldrT="[Text]"/>
      <dgm:spPr>
        <a:solidFill>
          <a:srgbClr val="DC762E"/>
        </a:solidFill>
      </dgm:spPr>
      <dgm:t>
        <a:bodyPr/>
        <a:lstStyle/>
        <a:p>
          <a:r>
            <a:rPr lang="en-US" dirty="0"/>
            <a:t>Primary Care </a:t>
          </a:r>
        </a:p>
      </dgm:t>
    </dgm:pt>
    <dgm:pt modelId="{BA0123BC-BF6E-4192-B95E-9EBFAF58BA6A}" type="parTrans" cxnId="{09F81D86-0AB1-4C73-AC17-7AB2EB7E50F3}">
      <dgm:prSet/>
      <dgm:spPr/>
      <dgm:t>
        <a:bodyPr/>
        <a:lstStyle/>
        <a:p>
          <a:endParaRPr lang="en-US"/>
        </a:p>
      </dgm:t>
    </dgm:pt>
    <dgm:pt modelId="{7ED8AEFE-901F-41BB-9BF7-32A9C4D42387}" type="sibTrans" cxnId="{09F81D86-0AB1-4C73-AC17-7AB2EB7E50F3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757D51A1-C52D-498A-89BF-E3B39B037098}">
      <dgm:prSet phldrT="[Text]"/>
      <dgm:spPr>
        <a:solidFill>
          <a:srgbClr val="DC762E"/>
        </a:solidFill>
      </dgm:spPr>
      <dgm:t>
        <a:bodyPr/>
        <a:lstStyle/>
        <a:p>
          <a:r>
            <a:rPr lang="en-US" dirty="0"/>
            <a:t>Behavioral Health </a:t>
          </a:r>
        </a:p>
      </dgm:t>
    </dgm:pt>
    <dgm:pt modelId="{421480FD-D15F-41FC-9539-E2BBCB2CCFBA}" type="parTrans" cxnId="{3ED10774-3D00-47C8-9DE8-E87AA9F91B53}">
      <dgm:prSet/>
      <dgm:spPr/>
      <dgm:t>
        <a:bodyPr/>
        <a:lstStyle/>
        <a:p>
          <a:endParaRPr lang="en-US"/>
        </a:p>
      </dgm:t>
    </dgm:pt>
    <dgm:pt modelId="{9C6822DA-6AC5-4146-A585-E1B728D4A4DF}" type="sibTrans" cxnId="{3ED10774-3D00-47C8-9DE8-E87AA9F91B53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4451A68B-E885-4B97-9131-D2484E9F18E8}">
      <dgm:prSet phldrT="[Text]"/>
      <dgm:spPr>
        <a:solidFill>
          <a:srgbClr val="DC762E"/>
        </a:solidFill>
      </dgm:spPr>
      <dgm:t>
        <a:bodyPr/>
        <a:lstStyle/>
        <a:p>
          <a:r>
            <a:rPr lang="en-US" dirty="0"/>
            <a:t>Organizations serving LGBTQA+</a:t>
          </a:r>
        </a:p>
      </dgm:t>
    </dgm:pt>
    <dgm:pt modelId="{97570BF3-48EB-4434-ACFA-914BA3C8CD1A}" type="parTrans" cxnId="{3BC17FE5-9FB3-4D2F-8B4D-E1D76799F7DC}">
      <dgm:prSet/>
      <dgm:spPr/>
      <dgm:t>
        <a:bodyPr/>
        <a:lstStyle/>
        <a:p>
          <a:endParaRPr lang="en-US"/>
        </a:p>
      </dgm:t>
    </dgm:pt>
    <dgm:pt modelId="{39A1B5B0-B906-4BF4-B94D-206B10650500}" type="sibTrans" cxnId="{3BC17FE5-9FB3-4D2F-8B4D-E1D76799F7D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2A83137C-98ED-4107-81CF-703B88BF8C94}" type="pres">
      <dgm:prSet presAssocID="{D3351D08-DD8C-4DBB-87B2-73FD9F9BCD9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30AC72-D8A4-4DCA-B9DA-E52B05B38310}" type="pres">
      <dgm:prSet presAssocID="{97E9A5D0-C02E-42EB-9C3E-4E7C341C19C1}" presName="centerShape" presStyleLbl="node0" presStyleIdx="0" presStyleCnt="1" custScaleX="109110" custScaleY="109753"/>
      <dgm:spPr/>
    </dgm:pt>
    <dgm:pt modelId="{B569BA86-3AA1-4714-86E8-33EB0F28192F}" type="pres">
      <dgm:prSet presAssocID="{FC27AB00-0884-4033-A412-2037DF024476}" presName="node" presStyleLbl="node1" presStyleIdx="0" presStyleCnt="6">
        <dgm:presLayoutVars>
          <dgm:bulletEnabled val="1"/>
        </dgm:presLayoutVars>
      </dgm:prSet>
      <dgm:spPr/>
    </dgm:pt>
    <dgm:pt modelId="{19E4A91D-577D-43CF-84DE-8DCD5091A1BD}" type="pres">
      <dgm:prSet presAssocID="{FC27AB00-0884-4033-A412-2037DF024476}" presName="dummy" presStyleCnt="0"/>
      <dgm:spPr/>
    </dgm:pt>
    <dgm:pt modelId="{2054886E-F191-47D4-AD4B-6BCEC68B2E32}" type="pres">
      <dgm:prSet presAssocID="{01D160DC-6EF1-47C3-A8CD-D09065512867}" presName="sibTrans" presStyleLbl="sibTrans2D1" presStyleIdx="0" presStyleCnt="6"/>
      <dgm:spPr/>
    </dgm:pt>
    <dgm:pt modelId="{29F2FFCE-B64E-49D1-9AD6-E69F713DD0BC}" type="pres">
      <dgm:prSet presAssocID="{05611F32-55C3-4949-81A2-38587446D4FF}" presName="node" presStyleLbl="node1" presStyleIdx="1" presStyleCnt="6">
        <dgm:presLayoutVars>
          <dgm:bulletEnabled val="1"/>
        </dgm:presLayoutVars>
      </dgm:prSet>
      <dgm:spPr/>
    </dgm:pt>
    <dgm:pt modelId="{2700A4E5-FDBD-48DA-99DA-004EE5B36A0E}" type="pres">
      <dgm:prSet presAssocID="{05611F32-55C3-4949-81A2-38587446D4FF}" presName="dummy" presStyleCnt="0"/>
      <dgm:spPr/>
    </dgm:pt>
    <dgm:pt modelId="{DF7C949A-4955-4C0B-871D-487C41C593ED}" type="pres">
      <dgm:prSet presAssocID="{0760F02E-161B-4B12-8A61-A88426AE0D61}" presName="sibTrans" presStyleLbl="sibTrans2D1" presStyleIdx="1" presStyleCnt="6"/>
      <dgm:spPr/>
    </dgm:pt>
    <dgm:pt modelId="{D5C84F76-8826-4507-9D47-F5E9216BD53F}" type="pres">
      <dgm:prSet presAssocID="{CF51BF30-7D74-4846-97ED-DAB23ED687AE}" presName="node" presStyleLbl="node1" presStyleIdx="2" presStyleCnt="6">
        <dgm:presLayoutVars>
          <dgm:bulletEnabled val="1"/>
        </dgm:presLayoutVars>
      </dgm:prSet>
      <dgm:spPr/>
    </dgm:pt>
    <dgm:pt modelId="{2CCCBCD4-1DAD-4276-BAF3-B579760A0628}" type="pres">
      <dgm:prSet presAssocID="{CF51BF30-7D74-4846-97ED-DAB23ED687AE}" presName="dummy" presStyleCnt="0"/>
      <dgm:spPr/>
    </dgm:pt>
    <dgm:pt modelId="{3F6CDEBF-6BE1-4229-B6DA-1BD5F2EB1659}" type="pres">
      <dgm:prSet presAssocID="{F40CE32B-FB6E-430A-A086-FAA5872471D7}" presName="sibTrans" presStyleLbl="sibTrans2D1" presStyleIdx="2" presStyleCnt="6"/>
      <dgm:spPr/>
    </dgm:pt>
    <dgm:pt modelId="{3F399E01-D6A2-4524-A908-6017EC38B1CC}" type="pres">
      <dgm:prSet presAssocID="{A6547EF8-D49C-45D8-822B-FEA3AB415019}" presName="node" presStyleLbl="node1" presStyleIdx="3" presStyleCnt="6">
        <dgm:presLayoutVars>
          <dgm:bulletEnabled val="1"/>
        </dgm:presLayoutVars>
      </dgm:prSet>
      <dgm:spPr/>
    </dgm:pt>
    <dgm:pt modelId="{8140A7DA-D822-45E1-9B66-47F022495593}" type="pres">
      <dgm:prSet presAssocID="{A6547EF8-D49C-45D8-822B-FEA3AB415019}" presName="dummy" presStyleCnt="0"/>
      <dgm:spPr/>
    </dgm:pt>
    <dgm:pt modelId="{A2F42741-039F-41EE-9788-D7F271CEA0CD}" type="pres">
      <dgm:prSet presAssocID="{7ED8AEFE-901F-41BB-9BF7-32A9C4D42387}" presName="sibTrans" presStyleLbl="sibTrans2D1" presStyleIdx="3" presStyleCnt="6" custLinFactNeighborX="405" custLinFactNeighborY="353"/>
      <dgm:spPr/>
    </dgm:pt>
    <dgm:pt modelId="{D0D5A6FB-7916-4E54-9875-561AA1B0A633}" type="pres">
      <dgm:prSet presAssocID="{757D51A1-C52D-498A-89BF-E3B39B037098}" presName="node" presStyleLbl="node1" presStyleIdx="4" presStyleCnt="6">
        <dgm:presLayoutVars>
          <dgm:bulletEnabled val="1"/>
        </dgm:presLayoutVars>
      </dgm:prSet>
      <dgm:spPr/>
    </dgm:pt>
    <dgm:pt modelId="{21981CBD-232B-466C-B953-F14817A7889A}" type="pres">
      <dgm:prSet presAssocID="{757D51A1-C52D-498A-89BF-E3B39B037098}" presName="dummy" presStyleCnt="0"/>
      <dgm:spPr/>
    </dgm:pt>
    <dgm:pt modelId="{CAF7B480-DC07-44B6-AD40-7BA0E75A8CF0}" type="pres">
      <dgm:prSet presAssocID="{9C6822DA-6AC5-4146-A585-E1B728D4A4DF}" presName="sibTrans" presStyleLbl="sibTrans2D1" presStyleIdx="4" presStyleCnt="6"/>
      <dgm:spPr/>
    </dgm:pt>
    <dgm:pt modelId="{482428D6-1D2F-4E09-A213-AEB36800EF21}" type="pres">
      <dgm:prSet presAssocID="{4451A68B-E885-4B97-9131-D2484E9F18E8}" presName="node" presStyleLbl="node1" presStyleIdx="5" presStyleCnt="6">
        <dgm:presLayoutVars>
          <dgm:bulletEnabled val="1"/>
        </dgm:presLayoutVars>
      </dgm:prSet>
      <dgm:spPr/>
    </dgm:pt>
    <dgm:pt modelId="{F177C009-B834-4966-8259-172595383511}" type="pres">
      <dgm:prSet presAssocID="{4451A68B-E885-4B97-9131-D2484E9F18E8}" presName="dummy" presStyleCnt="0"/>
      <dgm:spPr/>
    </dgm:pt>
    <dgm:pt modelId="{7847C21E-BD17-4BB1-9AEC-B2A780C5F536}" type="pres">
      <dgm:prSet presAssocID="{39A1B5B0-B906-4BF4-B94D-206B10650500}" presName="sibTrans" presStyleLbl="sibTrans2D1" presStyleIdx="5" presStyleCnt="6"/>
      <dgm:spPr/>
    </dgm:pt>
  </dgm:ptLst>
  <dgm:cxnLst>
    <dgm:cxn modelId="{39BC630F-EFD5-48A6-A299-707FA4CE73FA}" srcId="{D3351D08-DD8C-4DBB-87B2-73FD9F9BCD97}" destId="{97E9A5D0-C02E-42EB-9C3E-4E7C341C19C1}" srcOrd="0" destOrd="0" parTransId="{CB372D74-5357-4117-97DC-60333ED2F23F}" sibTransId="{7B6EDF22-43E3-4D50-A676-A08BD4BC502E}"/>
    <dgm:cxn modelId="{03231914-8F55-4116-964B-A6B42BACE63F}" type="presOf" srcId="{7ED8AEFE-901F-41BB-9BF7-32A9C4D42387}" destId="{A2F42741-039F-41EE-9788-D7F271CEA0CD}" srcOrd="0" destOrd="0" presId="urn:microsoft.com/office/officeart/2005/8/layout/radial6"/>
    <dgm:cxn modelId="{EEB38114-1D09-4C33-800E-E1D11AD054E9}" type="presOf" srcId="{39A1B5B0-B906-4BF4-B94D-206B10650500}" destId="{7847C21E-BD17-4BB1-9AEC-B2A780C5F536}" srcOrd="0" destOrd="0" presId="urn:microsoft.com/office/officeart/2005/8/layout/radial6"/>
    <dgm:cxn modelId="{936FFD22-A7B5-4741-BF5D-695E02634615}" type="presOf" srcId="{FC27AB00-0884-4033-A412-2037DF024476}" destId="{B569BA86-3AA1-4714-86E8-33EB0F28192F}" srcOrd="0" destOrd="0" presId="urn:microsoft.com/office/officeart/2005/8/layout/radial6"/>
    <dgm:cxn modelId="{FE44242E-27DE-49CA-9402-1BADE83037D9}" srcId="{D3351D08-DD8C-4DBB-87B2-73FD9F9BCD97}" destId="{FB0D7786-75EA-470B-8DB0-F38F68012A63}" srcOrd="1" destOrd="0" parTransId="{2E7807D7-A628-4FD7-8C20-047D6296D793}" sibTransId="{358FD5EE-1B93-40DD-A8E3-F2E1CEF6B1EE}"/>
    <dgm:cxn modelId="{2E4FEC45-DAA4-408F-B554-4CB0B3931F9E}" type="presOf" srcId="{D3351D08-DD8C-4DBB-87B2-73FD9F9BCD97}" destId="{2A83137C-98ED-4107-81CF-703B88BF8C94}" srcOrd="0" destOrd="0" presId="urn:microsoft.com/office/officeart/2005/8/layout/radial6"/>
    <dgm:cxn modelId="{18995246-A9DB-4F76-83AA-7AF652E727B8}" type="presOf" srcId="{0760F02E-161B-4B12-8A61-A88426AE0D61}" destId="{DF7C949A-4955-4C0B-871D-487C41C593ED}" srcOrd="0" destOrd="0" presId="urn:microsoft.com/office/officeart/2005/8/layout/radial6"/>
    <dgm:cxn modelId="{528A5955-BC31-4AA7-B86B-35B9D850B55E}" type="presOf" srcId="{97E9A5D0-C02E-42EB-9C3E-4E7C341C19C1}" destId="{4A30AC72-D8A4-4DCA-B9DA-E52B05B38310}" srcOrd="0" destOrd="0" presId="urn:microsoft.com/office/officeart/2005/8/layout/radial6"/>
    <dgm:cxn modelId="{4D367D6D-51D8-4134-887E-A522B653F854}" type="presOf" srcId="{CF51BF30-7D74-4846-97ED-DAB23ED687AE}" destId="{D5C84F76-8826-4507-9D47-F5E9216BD53F}" srcOrd="0" destOrd="0" presId="urn:microsoft.com/office/officeart/2005/8/layout/radial6"/>
    <dgm:cxn modelId="{CE44A46F-3255-4A8D-89FE-16E3A5B856C6}" type="presOf" srcId="{9C6822DA-6AC5-4146-A585-E1B728D4A4DF}" destId="{CAF7B480-DC07-44B6-AD40-7BA0E75A8CF0}" srcOrd="0" destOrd="0" presId="urn:microsoft.com/office/officeart/2005/8/layout/radial6"/>
    <dgm:cxn modelId="{380AD572-52B7-438E-86EE-A075F39F6D5D}" type="presOf" srcId="{F40CE32B-FB6E-430A-A086-FAA5872471D7}" destId="{3F6CDEBF-6BE1-4229-B6DA-1BD5F2EB1659}" srcOrd="0" destOrd="0" presId="urn:microsoft.com/office/officeart/2005/8/layout/radial6"/>
    <dgm:cxn modelId="{3ED10774-3D00-47C8-9DE8-E87AA9F91B53}" srcId="{97E9A5D0-C02E-42EB-9C3E-4E7C341C19C1}" destId="{757D51A1-C52D-498A-89BF-E3B39B037098}" srcOrd="4" destOrd="0" parTransId="{421480FD-D15F-41FC-9539-E2BBCB2CCFBA}" sibTransId="{9C6822DA-6AC5-4146-A585-E1B728D4A4DF}"/>
    <dgm:cxn modelId="{09F81D86-0AB1-4C73-AC17-7AB2EB7E50F3}" srcId="{97E9A5D0-C02E-42EB-9C3E-4E7C341C19C1}" destId="{A6547EF8-D49C-45D8-822B-FEA3AB415019}" srcOrd="3" destOrd="0" parTransId="{BA0123BC-BF6E-4192-B95E-9EBFAF58BA6A}" sibTransId="{7ED8AEFE-901F-41BB-9BF7-32A9C4D42387}"/>
    <dgm:cxn modelId="{9F0D7593-2B42-4128-BBA6-C04329FCA584}" srcId="{97E9A5D0-C02E-42EB-9C3E-4E7C341C19C1}" destId="{05611F32-55C3-4949-81A2-38587446D4FF}" srcOrd="1" destOrd="0" parTransId="{9A75F17A-6630-44A9-B767-D31396B9CC36}" sibTransId="{0760F02E-161B-4B12-8A61-A88426AE0D61}"/>
    <dgm:cxn modelId="{A97B279C-0748-4DF6-89D3-5C63088FB7C0}" srcId="{97E9A5D0-C02E-42EB-9C3E-4E7C341C19C1}" destId="{FC27AB00-0884-4033-A412-2037DF024476}" srcOrd="0" destOrd="0" parTransId="{271B0274-FC1D-4ED2-A177-BB01429DC056}" sibTransId="{01D160DC-6EF1-47C3-A8CD-D09065512867}"/>
    <dgm:cxn modelId="{EBBDB0AA-621E-401A-8711-1B86EA1CA30C}" type="presOf" srcId="{A6547EF8-D49C-45D8-822B-FEA3AB415019}" destId="{3F399E01-D6A2-4524-A908-6017EC38B1CC}" srcOrd="0" destOrd="0" presId="urn:microsoft.com/office/officeart/2005/8/layout/radial6"/>
    <dgm:cxn modelId="{8C1C32D9-0422-46C8-8D37-47A12395BCAC}" type="presOf" srcId="{01D160DC-6EF1-47C3-A8CD-D09065512867}" destId="{2054886E-F191-47D4-AD4B-6BCEC68B2E32}" srcOrd="0" destOrd="0" presId="urn:microsoft.com/office/officeart/2005/8/layout/radial6"/>
    <dgm:cxn modelId="{3BC17FE5-9FB3-4D2F-8B4D-E1D76799F7DC}" srcId="{97E9A5D0-C02E-42EB-9C3E-4E7C341C19C1}" destId="{4451A68B-E885-4B97-9131-D2484E9F18E8}" srcOrd="5" destOrd="0" parTransId="{97570BF3-48EB-4434-ACFA-914BA3C8CD1A}" sibTransId="{39A1B5B0-B906-4BF4-B94D-206B10650500}"/>
    <dgm:cxn modelId="{F72160E7-78A6-4207-893C-EECDF2E9A3E0}" type="presOf" srcId="{757D51A1-C52D-498A-89BF-E3B39B037098}" destId="{D0D5A6FB-7916-4E54-9875-561AA1B0A633}" srcOrd="0" destOrd="0" presId="urn:microsoft.com/office/officeart/2005/8/layout/radial6"/>
    <dgm:cxn modelId="{7BC36BF7-69CD-499B-A738-23DC06F01C10}" type="presOf" srcId="{4451A68B-E885-4B97-9131-D2484E9F18E8}" destId="{482428D6-1D2F-4E09-A213-AEB36800EF21}" srcOrd="0" destOrd="0" presId="urn:microsoft.com/office/officeart/2005/8/layout/radial6"/>
    <dgm:cxn modelId="{BD232BFC-B0B2-44FF-9059-8911561004B5}" type="presOf" srcId="{05611F32-55C3-4949-81A2-38587446D4FF}" destId="{29F2FFCE-B64E-49D1-9AD6-E69F713DD0BC}" srcOrd="0" destOrd="0" presId="urn:microsoft.com/office/officeart/2005/8/layout/radial6"/>
    <dgm:cxn modelId="{B29CBCFF-A3CC-46BC-B91D-25ECBAC25276}" srcId="{97E9A5D0-C02E-42EB-9C3E-4E7C341C19C1}" destId="{CF51BF30-7D74-4846-97ED-DAB23ED687AE}" srcOrd="2" destOrd="0" parTransId="{2BD52DCF-9149-401C-9DEA-1B332A27C1E9}" sibTransId="{F40CE32B-FB6E-430A-A086-FAA5872471D7}"/>
    <dgm:cxn modelId="{16C36877-6421-4DFE-93F8-CB94D193C55B}" type="presParOf" srcId="{2A83137C-98ED-4107-81CF-703B88BF8C94}" destId="{4A30AC72-D8A4-4DCA-B9DA-E52B05B38310}" srcOrd="0" destOrd="0" presId="urn:microsoft.com/office/officeart/2005/8/layout/radial6"/>
    <dgm:cxn modelId="{B3D60D10-C4A3-4636-A40A-BD56692D9337}" type="presParOf" srcId="{2A83137C-98ED-4107-81CF-703B88BF8C94}" destId="{B569BA86-3AA1-4714-86E8-33EB0F28192F}" srcOrd="1" destOrd="0" presId="urn:microsoft.com/office/officeart/2005/8/layout/radial6"/>
    <dgm:cxn modelId="{B019475C-0EA9-4453-B21F-9F867F588255}" type="presParOf" srcId="{2A83137C-98ED-4107-81CF-703B88BF8C94}" destId="{19E4A91D-577D-43CF-84DE-8DCD5091A1BD}" srcOrd="2" destOrd="0" presId="urn:microsoft.com/office/officeart/2005/8/layout/radial6"/>
    <dgm:cxn modelId="{5ECD8429-8EF4-4DF5-80D3-28D129D59120}" type="presParOf" srcId="{2A83137C-98ED-4107-81CF-703B88BF8C94}" destId="{2054886E-F191-47D4-AD4B-6BCEC68B2E32}" srcOrd="3" destOrd="0" presId="urn:microsoft.com/office/officeart/2005/8/layout/radial6"/>
    <dgm:cxn modelId="{097CA675-104B-4722-B7B9-2C2FBFD9B350}" type="presParOf" srcId="{2A83137C-98ED-4107-81CF-703B88BF8C94}" destId="{29F2FFCE-B64E-49D1-9AD6-E69F713DD0BC}" srcOrd="4" destOrd="0" presId="urn:microsoft.com/office/officeart/2005/8/layout/radial6"/>
    <dgm:cxn modelId="{93957EE2-81A5-4B7C-BD0D-6B9C4CCB953B}" type="presParOf" srcId="{2A83137C-98ED-4107-81CF-703B88BF8C94}" destId="{2700A4E5-FDBD-48DA-99DA-004EE5B36A0E}" srcOrd="5" destOrd="0" presId="urn:microsoft.com/office/officeart/2005/8/layout/radial6"/>
    <dgm:cxn modelId="{96110F32-E7AE-45C0-BA87-E897D9E0D5A0}" type="presParOf" srcId="{2A83137C-98ED-4107-81CF-703B88BF8C94}" destId="{DF7C949A-4955-4C0B-871D-487C41C593ED}" srcOrd="6" destOrd="0" presId="urn:microsoft.com/office/officeart/2005/8/layout/radial6"/>
    <dgm:cxn modelId="{99AD0CC8-CC6E-419F-BE7A-20E55395D4D3}" type="presParOf" srcId="{2A83137C-98ED-4107-81CF-703B88BF8C94}" destId="{D5C84F76-8826-4507-9D47-F5E9216BD53F}" srcOrd="7" destOrd="0" presId="urn:microsoft.com/office/officeart/2005/8/layout/radial6"/>
    <dgm:cxn modelId="{49F96ED3-5BB6-4A1C-9230-D785F64F2348}" type="presParOf" srcId="{2A83137C-98ED-4107-81CF-703B88BF8C94}" destId="{2CCCBCD4-1DAD-4276-BAF3-B579760A0628}" srcOrd="8" destOrd="0" presId="urn:microsoft.com/office/officeart/2005/8/layout/radial6"/>
    <dgm:cxn modelId="{2E02AA53-51B6-47DE-95F1-D3ADF93DE962}" type="presParOf" srcId="{2A83137C-98ED-4107-81CF-703B88BF8C94}" destId="{3F6CDEBF-6BE1-4229-B6DA-1BD5F2EB1659}" srcOrd="9" destOrd="0" presId="urn:microsoft.com/office/officeart/2005/8/layout/radial6"/>
    <dgm:cxn modelId="{40E0CAD3-A0DC-453A-BAAE-7852C2352922}" type="presParOf" srcId="{2A83137C-98ED-4107-81CF-703B88BF8C94}" destId="{3F399E01-D6A2-4524-A908-6017EC38B1CC}" srcOrd="10" destOrd="0" presId="urn:microsoft.com/office/officeart/2005/8/layout/radial6"/>
    <dgm:cxn modelId="{83EA3991-37AF-439D-875D-CF30A22C99FA}" type="presParOf" srcId="{2A83137C-98ED-4107-81CF-703B88BF8C94}" destId="{8140A7DA-D822-45E1-9B66-47F022495593}" srcOrd="11" destOrd="0" presId="urn:microsoft.com/office/officeart/2005/8/layout/radial6"/>
    <dgm:cxn modelId="{EC75C1AC-41C4-4D7A-B436-594ACF16F57F}" type="presParOf" srcId="{2A83137C-98ED-4107-81CF-703B88BF8C94}" destId="{A2F42741-039F-41EE-9788-D7F271CEA0CD}" srcOrd="12" destOrd="0" presId="urn:microsoft.com/office/officeart/2005/8/layout/radial6"/>
    <dgm:cxn modelId="{A0181827-F988-4BDE-B4D8-83B2C128F39A}" type="presParOf" srcId="{2A83137C-98ED-4107-81CF-703B88BF8C94}" destId="{D0D5A6FB-7916-4E54-9875-561AA1B0A633}" srcOrd="13" destOrd="0" presId="urn:microsoft.com/office/officeart/2005/8/layout/radial6"/>
    <dgm:cxn modelId="{502A2EB8-CC14-4C1E-BB50-F9F193462E0A}" type="presParOf" srcId="{2A83137C-98ED-4107-81CF-703B88BF8C94}" destId="{21981CBD-232B-466C-B953-F14817A7889A}" srcOrd="14" destOrd="0" presId="urn:microsoft.com/office/officeart/2005/8/layout/radial6"/>
    <dgm:cxn modelId="{59A4B0E2-DF3F-4A87-9A9B-D1C05C33B0FC}" type="presParOf" srcId="{2A83137C-98ED-4107-81CF-703B88BF8C94}" destId="{CAF7B480-DC07-44B6-AD40-7BA0E75A8CF0}" srcOrd="15" destOrd="0" presId="urn:microsoft.com/office/officeart/2005/8/layout/radial6"/>
    <dgm:cxn modelId="{11066E9A-3158-4FC2-B65C-C040B3170610}" type="presParOf" srcId="{2A83137C-98ED-4107-81CF-703B88BF8C94}" destId="{482428D6-1D2F-4E09-A213-AEB36800EF21}" srcOrd="16" destOrd="0" presId="urn:microsoft.com/office/officeart/2005/8/layout/radial6"/>
    <dgm:cxn modelId="{82E1ABD6-97D7-4CD5-9B05-EA786521E437}" type="presParOf" srcId="{2A83137C-98ED-4107-81CF-703B88BF8C94}" destId="{F177C009-B834-4966-8259-172595383511}" srcOrd="17" destOrd="0" presId="urn:microsoft.com/office/officeart/2005/8/layout/radial6"/>
    <dgm:cxn modelId="{439F3E55-4898-4795-9813-EF8FBCA6D809}" type="presParOf" srcId="{2A83137C-98ED-4107-81CF-703B88BF8C94}" destId="{7847C21E-BD17-4BB1-9AEC-B2A780C5F536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17D964-7855-4F20-9CAC-F4777ADF0BA0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83C218-2589-406D-B78D-E9BA249CE3AE}">
      <dgm:prSet phldrT="[Text]"/>
      <dgm:spPr>
        <a:solidFill>
          <a:srgbClr val="4A2F7B"/>
        </a:solidFill>
      </dgm:spPr>
      <dgm:t>
        <a:bodyPr/>
        <a:lstStyle/>
        <a:p>
          <a:r>
            <a:rPr lang="en-US" dirty="0"/>
            <a:t>County Governments</a:t>
          </a:r>
        </a:p>
      </dgm:t>
    </dgm:pt>
    <dgm:pt modelId="{A8F98AAD-E105-4588-A6BC-5CAAFD27A1B0}" type="parTrans" cxnId="{D529A4B5-FC6E-4CB1-AF63-C5E21431FF86}">
      <dgm:prSet/>
      <dgm:spPr/>
      <dgm:t>
        <a:bodyPr/>
        <a:lstStyle/>
        <a:p>
          <a:endParaRPr lang="en-US"/>
        </a:p>
      </dgm:t>
    </dgm:pt>
    <dgm:pt modelId="{DFB1E01E-6085-4610-9E09-32FCAA4F8ADC}" type="sibTrans" cxnId="{D529A4B5-FC6E-4CB1-AF63-C5E21431FF86}">
      <dgm:prSet/>
      <dgm:spPr>
        <a:ln w="174625"/>
      </dgm:spPr>
      <dgm:t>
        <a:bodyPr/>
        <a:lstStyle/>
        <a:p>
          <a:endParaRPr lang="en-US"/>
        </a:p>
      </dgm:t>
    </dgm:pt>
    <dgm:pt modelId="{0FC9745A-6CEB-4505-BC38-8CA0598AFBA0}">
      <dgm:prSet phldrT="[Text]"/>
      <dgm:spPr>
        <a:solidFill>
          <a:srgbClr val="4A2F7B"/>
        </a:solidFill>
      </dgm:spPr>
      <dgm:t>
        <a:bodyPr/>
        <a:lstStyle/>
        <a:p>
          <a:r>
            <a:rPr lang="en-US" dirty="0"/>
            <a:t>Healthcare Systems*</a:t>
          </a:r>
        </a:p>
      </dgm:t>
    </dgm:pt>
    <dgm:pt modelId="{2177EB99-A2F9-4B2A-A6CE-1219EC36582C}" type="parTrans" cxnId="{B6D5D5B4-7802-471C-9F80-062CD09ADD62}">
      <dgm:prSet/>
      <dgm:spPr/>
      <dgm:t>
        <a:bodyPr/>
        <a:lstStyle/>
        <a:p>
          <a:endParaRPr lang="en-US"/>
        </a:p>
      </dgm:t>
    </dgm:pt>
    <dgm:pt modelId="{432EA134-9860-4C6E-A326-8DA96E9D1D1C}" type="sibTrans" cxnId="{B6D5D5B4-7802-471C-9F80-062CD09ADD62}">
      <dgm:prSet/>
      <dgm:spPr>
        <a:ln w="174625"/>
      </dgm:spPr>
      <dgm:t>
        <a:bodyPr/>
        <a:lstStyle/>
        <a:p>
          <a:endParaRPr lang="en-US"/>
        </a:p>
      </dgm:t>
    </dgm:pt>
    <dgm:pt modelId="{83B47916-3D36-4659-9FB5-4F01F34F242B}">
      <dgm:prSet phldrT="[Text]"/>
      <dgm:spPr>
        <a:solidFill>
          <a:srgbClr val="4A2F7B"/>
        </a:solidFill>
      </dgm:spPr>
      <dgm:t>
        <a:bodyPr/>
        <a:lstStyle/>
        <a:p>
          <a:r>
            <a:rPr lang="en-US" dirty="0"/>
            <a:t>MCOs &amp; MLTCs</a:t>
          </a:r>
        </a:p>
      </dgm:t>
    </dgm:pt>
    <dgm:pt modelId="{DF20093C-6A6F-4919-A0B8-01BE0B88848B}" type="parTrans" cxnId="{FA2A1DFD-A038-466D-A99D-B34837248AD7}">
      <dgm:prSet/>
      <dgm:spPr/>
      <dgm:t>
        <a:bodyPr/>
        <a:lstStyle/>
        <a:p>
          <a:endParaRPr lang="en-US"/>
        </a:p>
      </dgm:t>
    </dgm:pt>
    <dgm:pt modelId="{DEC6ADE8-8B8C-49A3-81CD-23716198DEE5}" type="sibTrans" cxnId="{FA2A1DFD-A038-466D-A99D-B34837248AD7}">
      <dgm:prSet/>
      <dgm:spPr>
        <a:ln w="161925"/>
      </dgm:spPr>
      <dgm:t>
        <a:bodyPr/>
        <a:lstStyle/>
        <a:p>
          <a:endParaRPr lang="en-US"/>
        </a:p>
      </dgm:t>
    </dgm:pt>
    <dgm:pt modelId="{525CE98C-1C7E-4A86-B1C2-4AF0B60DDD52}" type="pres">
      <dgm:prSet presAssocID="{B717D964-7855-4F20-9CAC-F4777ADF0BA0}" presName="cycle" presStyleCnt="0">
        <dgm:presLayoutVars>
          <dgm:dir/>
          <dgm:resizeHandles val="exact"/>
        </dgm:presLayoutVars>
      </dgm:prSet>
      <dgm:spPr/>
    </dgm:pt>
    <dgm:pt modelId="{DC89E4B5-4898-41B2-AE3D-3ED5BE2BCB74}" type="pres">
      <dgm:prSet presAssocID="{9483C218-2589-406D-B78D-E9BA249CE3AE}" presName="node" presStyleLbl="node1" presStyleIdx="0" presStyleCnt="3" custScaleX="42635" custScaleY="34712">
        <dgm:presLayoutVars>
          <dgm:bulletEnabled val="1"/>
        </dgm:presLayoutVars>
      </dgm:prSet>
      <dgm:spPr/>
    </dgm:pt>
    <dgm:pt modelId="{5FD8E421-C6A9-41F6-8AFD-25358A316F04}" type="pres">
      <dgm:prSet presAssocID="{9483C218-2589-406D-B78D-E9BA249CE3AE}" presName="spNode" presStyleCnt="0"/>
      <dgm:spPr/>
    </dgm:pt>
    <dgm:pt modelId="{51139A75-8196-44B4-B841-6A3D10A98DE9}" type="pres">
      <dgm:prSet presAssocID="{DFB1E01E-6085-4610-9E09-32FCAA4F8ADC}" presName="sibTrans" presStyleLbl="sibTrans1D1" presStyleIdx="0" presStyleCnt="3"/>
      <dgm:spPr/>
    </dgm:pt>
    <dgm:pt modelId="{E57151DE-1886-43F5-983C-6D5D6DA4D016}" type="pres">
      <dgm:prSet presAssocID="{0FC9745A-6CEB-4505-BC38-8CA0598AFBA0}" presName="node" presStyleLbl="node1" presStyleIdx="1" presStyleCnt="3" custScaleX="37783" custScaleY="37437">
        <dgm:presLayoutVars>
          <dgm:bulletEnabled val="1"/>
        </dgm:presLayoutVars>
      </dgm:prSet>
      <dgm:spPr/>
    </dgm:pt>
    <dgm:pt modelId="{81A8B082-8DEF-4F8C-A31A-B3AC5C2DBAAE}" type="pres">
      <dgm:prSet presAssocID="{0FC9745A-6CEB-4505-BC38-8CA0598AFBA0}" presName="spNode" presStyleCnt="0"/>
      <dgm:spPr/>
    </dgm:pt>
    <dgm:pt modelId="{D5FB0141-9D61-470C-83C3-EEA6D4A829A8}" type="pres">
      <dgm:prSet presAssocID="{432EA134-9860-4C6E-A326-8DA96E9D1D1C}" presName="sibTrans" presStyleLbl="sibTrans1D1" presStyleIdx="1" presStyleCnt="3"/>
      <dgm:spPr/>
    </dgm:pt>
    <dgm:pt modelId="{D38645F6-284D-41D6-A570-B0E382FD8083}" type="pres">
      <dgm:prSet presAssocID="{83B47916-3D36-4659-9FB5-4F01F34F242B}" presName="node" presStyleLbl="node1" presStyleIdx="2" presStyleCnt="3" custScaleX="40372" custScaleY="33656">
        <dgm:presLayoutVars>
          <dgm:bulletEnabled val="1"/>
        </dgm:presLayoutVars>
      </dgm:prSet>
      <dgm:spPr/>
    </dgm:pt>
    <dgm:pt modelId="{57C9479E-9C00-470D-8C64-B4BB37D3A1EB}" type="pres">
      <dgm:prSet presAssocID="{83B47916-3D36-4659-9FB5-4F01F34F242B}" presName="spNode" presStyleCnt="0"/>
      <dgm:spPr/>
    </dgm:pt>
    <dgm:pt modelId="{F0424BC6-1E1C-40D9-A320-048D1F5BF325}" type="pres">
      <dgm:prSet presAssocID="{DEC6ADE8-8B8C-49A3-81CD-23716198DEE5}" presName="sibTrans" presStyleLbl="sibTrans1D1" presStyleIdx="2" presStyleCnt="3"/>
      <dgm:spPr/>
    </dgm:pt>
  </dgm:ptLst>
  <dgm:cxnLst>
    <dgm:cxn modelId="{1DA2D616-6ABD-4606-AFB1-96B05B8CA848}" type="presOf" srcId="{DFB1E01E-6085-4610-9E09-32FCAA4F8ADC}" destId="{51139A75-8196-44B4-B841-6A3D10A98DE9}" srcOrd="0" destOrd="0" presId="urn:microsoft.com/office/officeart/2005/8/layout/cycle6"/>
    <dgm:cxn modelId="{BA636719-DB6F-4DEE-91C8-6E63D52068CA}" type="presOf" srcId="{0FC9745A-6CEB-4505-BC38-8CA0598AFBA0}" destId="{E57151DE-1886-43F5-983C-6D5D6DA4D016}" srcOrd="0" destOrd="0" presId="urn:microsoft.com/office/officeart/2005/8/layout/cycle6"/>
    <dgm:cxn modelId="{43D8518D-8290-439C-A40F-5A38BF84430C}" type="presOf" srcId="{432EA134-9860-4C6E-A326-8DA96E9D1D1C}" destId="{D5FB0141-9D61-470C-83C3-EEA6D4A829A8}" srcOrd="0" destOrd="0" presId="urn:microsoft.com/office/officeart/2005/8/layout/cycle6"/>
    <dgm:cxn modelId="{2596EB9C-2374-4200-A649-002374913B26}" type="presOf" srcId="{9483C218-2589-406D-B78D-E9BA249CE3AE}" destId="{DC89E4B5-4898-41B2-AE3D-3ED5BE2BCB74}" srcOrd="0" destOrd="0" presId="urn:microsoft.com/office/officeart/2005/8/layout/cycle6"/>
    <dgm:cxn modelId="{DEB9CAAF-C838-4970-9496-C0841701BFD6}" type="presOf" srcId="{DEC6ADE8-8B8C-49A3-81CD-23716198DEE5}" destId="{F0424BC6-1E1C-40D9-A320-048D1F5BF325}" srcOrd="0" destOrd="0" presId="urn:microsoft.com/office/officeart/2005/8/layout/cycle6"/>
    <dgm:cxn modelId="{B6D5D5B4-7802-471C-9F80-062CD09ADD62}" srcId="{B717D964-7855-4F20-9CAC-F4777ADF0BA0}" destId="{0FC9745A-6CEB-4505-BC38-8CA0598AFBA0}" srcOrd="1" destOrd="0" parTransId="{2177EB99-A2F9-4B2A-A6CE-1219EC36582C}" sibTransId="{432EA134-9860-4C6E-A326-8DA96E9D1D1C}"/>
    <dgm:cxn modelId="{D529A4B5-FC6E-4CB1-AF63-C5E21431FF86}" srcId="{B717D964-7855-4F20-9CAC-F4777ADF0BA0}" destId="{9483C218-2589-406D-B78D-E9BA249CE3AE}" srcOrd="0" destOrd="0" parTransId="{A8F98AAD-E105-4588-A6BC-5CAAFD27A1B0}" sibTransId="{DFB1E01E-6085-4610-9E09-32FCAA4F8ADC}"/>
    <dgm:cxn modelId="{0D4383E3-51C6-40F9-8334-487E9BF6C30C}" type="presOf" srcId="{83B47916-3D36-4659-9FB5-4F01F34F242B}" destId="{D38645F6-284D-41D6-A570-B0E382FD8083}" srcOrd="0" destOrd="0" presId="urn:microsoft.com/office/officeart/2005/8/layout/cycle6"/>
    <dgm:cxn modelId="{987097EF-7D75-4E9C-88A1-045A9F7E3063}" type="presOf" srcId="{B717D964-7855-4F20-9CAC-F4777ADF0BA0}" destId="{525CE98C-1C7E-4A86-B1C2-4AF0B60DDD52}" srcOrd="0" destOrd="0" presId="urn:microsoft.com/office/officeart/2005/8/layout/cycle6"/>
    <dgm:cxn modelId="{FA2A1DFD-A038-466D-A99D-B34837248AD7}" srcId="{B717D964-7855-4F20-9CAC-F4777ADF0BA0}" destId="{83B47916-3D36-4659-9FB5-4F01F34F242B}" srcOrd="2" destOrd="0" parTransId="{DF20093C-6A6F-4919-A0B8-01BE0B88848B}" sibTransId="{DEC6ADE8-8B8C-49A3-81CD-23716198DEE5}"/>
    <dgm:cxn modelId="{5AC2C375-F7E6-4541-B10C-21F515BFA0DA}" type="presParOf" srcId="{525CE98C-1C7E-4A86-B1C2-4AF0B60DDD52}" destId="{DC89E4B5-4898-41B2-AE3D-3ED5BE2BCB74}" srcOrd="0" destOrd="0" presId="urn:microsoft.com/office/officeart/2005/8/layout/cycle6"/>
    <dgm:cxn modelId="{D6B5239B-6521-492D-AD74-D7650B74B45B}" type="presParOf" srcId="{525CE98C-1C7E-4A86-B1C2-4AF0B60DDD52}" destId="{5FD8E421-C6A9-41F6-8AFD-25358A316F04}" srcOrd="1" destOrd="0" presId="urn:microsoft.com/office/officeart/2005/8/layout/cycle6"/>
    <dgm:cxn modelId="{E9A61DD7-B9DD-4C1D-97C1-54E92ACD08FB}" type="presParOf" srcId="{525CE98C-1C7E-4A86-B1C2-4AF0B60DDD52}" destId="{51139A75-8196-44B4-B841-6A3D10A98DE9}" srcOrd="2" destOrd="0" presId="urn:microsoft.com/office/officeart/2005/8/layout/cycle6"/>
    <dgm:cxn modelId="{0D29221E-91A2-4269-A17B-F6981F1EF401}" type="presParOf" srcId="{525CE98C-1C7E-4A86-B1C2-4AF0B60DDD52}" destId="{E57151DE-1886-43F5-983C-6D5D6DA4D016}" srcOrd="3" destOrd="0" presId="urn:microsoft.com/office/officeart/2005/8/layout/cycle6"/>
    <dgm:cxn modelId="{318669F8-2998-4040-98EE-6B124E3D201C}" type="presParOf" srcId="{525CE98C-1C7E-4A86-B1C2-4AF0B60DDD52}" destId="{81A8B082-8DEF-4F8C-A31A-B3AC5C2DBAAE}" srcOrd="4" destOrd="0" presId="urn:microsoft.com/office/officeart/2005/8/layout/cycle6"/>
    <dgm:cxn modelId="{9AFAD7E0-AA0A-4CC0-8764-1189F2688F91}" type="presParOf" srcId="{525CE98C-1C7E-4A86-B1C2-4AF0B60DDD52}" destId="{D5FB0141-9D61-470C-83C3-EEA6D4A829A8}" srcOrd="5" destOrd="0" presId="urn:microsoft.com/office/officeart/2005/8/layout/cycle6"/>
    <dgm:cxn modelId="{5C968E44-F196-455A-9809-3DCE2EF55ABA}" type="presParOf" srcId="{525CE98C-1C7E-4A86-B1C2-4AF0B60DDD52}" destId="{D38645F6-284D-41D6-A570-B0E382FD8083}" srcOrd="6" destOrd="0" presId="urn:microsoft.com/office/officeart/2005/8/layout/cycle6"/>
    <dgm:cxn modelId="{363154C8-BD7D-432C-B351-83E178BD9C4E}" type="presParOf" srcId="{525CE98C-1C7E-4A86-B1C2-4AF0B60DDD52}" destId="{57C9479E-9C00-470D-8C64-B4BB37D3A1EB}" srcOrd="7" destOrd="0" presId="urn:microsoft.com/office/officeart/2005/8/layout/cycle6"/>
    <dgm:cxn modelId="{84EA4951-D810-46DC-A785-FA0609E33430}" type="presParOf" srcId="{525CE98C-1C7E-4A86-B1C2-4AF0B60DDD52}" destId="{F0424BC6-1E1C-40D9-A320-048D1F5BF325}" srcOrd="8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6010C-2B2E-456C-847C-7B2F97A64FFC}">
      <dsp:nvSpPr>
        <dsp:cNvPr id="0" name=""/>
        <dsp:cNvSpPr/>
      </dsp:nvSpPr>
      <dsp:spPr>
        <a:xfrm>
          <a:off x="246104" y="222306"/>
          <a:ext cx="2465901" cy="517763"/>
        </a:xfrm>
        <a:prstGeom prst="rect">
          <a:avLst/>
        </a:prstGeom>
        <a:solidFill>
          <a:srgbClr val="DC762E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Housing Supports</a:t>
          </a:r>
        </a:p>
      </dsp:txBody>
      <dsp:txXfrm>
        <a:off x="246104" y="222306"/>
        <a:ext cx="2465901" cy="517763"/>
      </dsp:txXfrm>
    </dsp:sp>
    <dsp:sp modelId="{7C343264-773E-4DB8-AC2B-112DAF36269F}">
      <dsp:nvSpPr>
        <dsp:cNvPr id="0" name=""/>
        <dsp:cNvSpPr/>
      </dsp:nvSpPr>
      <dsp:spPr>
        <a:xfrm>
          <a:off x="246153" y="792617"/>
          <a:ext cx="2465901" cy="3285765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Navigation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Community Transitional Services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Rent/utilities for 6 months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Pre-</a:t>
          </a:r>
          <a:r>
            <a:rPr lang="en-US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tency</a:t>
          </a: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 (applications) &amp; tenancy sustainability (establishing a bank account)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Home remediation &amp; education such as addressing mold and pest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Home accessibility &amp; safety modifications such as handrails and ramps, grab bars, etc. 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Medical Respite   </a:t>
          </a:r>
        </a:p>
      </dsp:txBody>
      <dsp:txXfrm>
        <a:off x="246153" y="792617"/>
        <a:ext cx="2465901" cy="3285765"/>
      </dsp:txXfrm>
    </dsp:sp>
    <dsp:sp modelId="{192C33C0-9C63-4001-B406-DEBC1187FE8A}">
      <dsp:nvSpPr>
        <dsp:cNvPr id="0" name=""/>
        <dsp:cNvSpPr/>
      </dsp:nvSpPr>
      <dsp:spPr>
        <a:xfrm>
          <a:off x="5704525" y="200710"/>
          <a:ext cx="2465901" cy="458305"/>
        </a:xfrm>
        <a:prstGeom prst="rect">
          <a:avLst/>
        </a:prstGeom>
        <a:solidFill>
          <a:srgbClr val="9A1B2B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Nutrition </a:t>
          </a:r>
        </a:p>
      </dsp:txBody>
      <dsp:txXfrm>
        <a:off x="5704525" y="200710"/>
        <a:ext cx="2465901" cy="458305"/>
      </dsp:txXfrm>
    </dsp:sp>
    <dsp:sp modelId="{2B9B9576-C01B-48C7-A285-386BAB146DD2}">
      <dsp:nvSpPr>
        <dsp:cNvPr id="0" name=""/>
        <dsp:cNvSpPr/>
      </dsp:nvSpPr>
      <dsp:spPr>
        <a:xfrm>
          <a:off x="5715523" y="777924"/>
          <a:ext cx="2465901" cy="3285765"/>
        </a:xfrm>
        <a:prstGeom prst="rect">
          <a:avLst/>
        </a:prstGeom>
        <a:solidFill>
          <a:srgbClr val="9A1B2B">
            <a:alpha val="19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Nutritional counseling and classes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Medically tailored or clinically appropriate meals home-delivered meals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Food prescriptions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Fruit and vegetable and nonperishables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Cooking Supplies </a:t>
          </a:r>
        </a:p>
      </dsp:txBody>
      <dsp:txXfrm>
        <a:off x="5715523" y="777924"/>
        <a:ext cx="2465901" cy="3285765"/>
      </dsp:txXfrm>
    </dsp:sp>
    <dsp:sp modelId="{0839AC24-BC40-4BAD-8279-59AB9E8390A7}">
      <dsp:nvSpPr>
        <dsp:cNvPr id="0" name=""/>
        <dsp:cNvSpPr/>
      </dsp:nvSpPr>
      <dsp:spPr>
        <a:xfrm>
          <a:off x="2883213" y="205494"/>
          <a:ext cx="2465901" cy="523430"/>
        </a:xfrm>
        <a:prstGeom prst="rect">
          <a:avLst/>
        </a:prstGeom>
        <a:solidFill>
          <a:srgbClr val="4A2F7B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Transportation </a:t>
          </a:r>
        </a:p>
      </dsp:txBody>
      <dsp:txXfrm>
        <a:off x="2883213" y="205494"/>
        <a:ext cx="2465901" cy="523430"/>
      </dsp:txXfrm>
    </dsp:sp>
    <dsp:sp modelId="{B4AD2EAA-F2F8-4486-9416-215B888504A2}">
      <dsp:nvSpPr>
        <dsp:cNvPr id="0" name=""/>
        <dsp:cNvSpPr/>
      </dsp:nvSpPr>
      <dsp:spPr>
        <a:xfrm>
          <a:off x="2873251" y="826768"/>
          <a:ext cx="2465901" cy="3285765"/>
        </a:xfrm>
        <a:prstGeom prst="rect">
          <a:avLst/>
        </a:prstGeom>
        <a:solidFill>
          <a:srgbClr val="4A2F7B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Reimbursement for public and private transportation to connect to HRSN services and HRSN case management activities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/>
            <a:ea typeface="+mn-ea"/>
            <a:cs typeface="+mn-cs"/>
          </a:endParaRPr>
        </a:p>
      </dsp:txBody>
      <dsp:txXfrm>
        <a:off x="2873251" y="826768"/>
        <a:ext cx="2465901" cy="3285765"/>
      </dsp:txXfrm>
    </dsp:sp>
    <dsp:sp modelId="{3C960161-DA86-4124-8623-6F3E92A3560F}">
      <dsp:nvSpPr>
        <dsp:cNvPr id="0" name=""/>
        <dsp:cNvSpPr/>
      </dsp:nvSpPr>
      <dsp:spPr>
        <a:xfrm>
          <a:off x="8437483" y="102276"/>
          <a:ext cx="2465901" cy="606977"/>
        </a:xfrm>
        <a:prstGeom prst="rect">
          <a:avLst/>
        </a:prstGeom>
        <a:solidFill>
          <a:srgbClr val="DC762E"/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ysClr val="window" lastClr="FFFFFF"/>
              </a:solidFill>
              <a:latin typeface="Georgia" panose="02040502050405020303"/>
              <a:ea typeface="+mn-ea"/>
              <a:cs typeface="+mn-cs"/>
            </a:rPr>
            <a:t>Case Management </a:t>
          </a:r>
        </a:p>
      </dsp:txBody>
      <dsp:txXfrm>
        <a:off x="8437483" y="102276"/>
        <a:ext cx="2465901" cy="606977"/>
      </dsp:txXfrm>
    </dsp:sp>
    <dsp:sp modelId="{04F5F53F-D861-4D2D-A737-2ACCCB3108CD}">
      <dsp:nvSpPr>
        <dsp:cNvPr id="0" name=""/>
        <dsp:cNvSpPr/>
      </dsp:nvSpPr>
      <dsp:spPr>
        <a:xfrm>
          <a:off x="8437483" y="819404"/>
          <a:ext cx="2465901" cy="3285765"/>
        </a:xfrm>
        <a:prstGeom prst="rect">
          <a:avLst/>
        </a:prstGeom>
        <a:solidFill>
          <a:srgbClr val="DC762E">
            <a:alpha val="2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Available to fee-for-service and managed care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Level 1 – navigation and linkage existing State and Federal Social Services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Level 2 – outreach, referrals, and education, including linkages to other state and federal programs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Connections to clinical case management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/>
              <a:ea typeface="+mn-ea"/>
              <a:cs typeface="+mn-cs"/>
            </a:rPr>
            <a:t>Connection to childcare, employment, education, interpersonal violence resources    </a:t>
          </a:r>
        </a:p>
      </dsp:txBody>
      <dsp:txXfrm>
        <a:off x="8437483" y="819404"/>
        <a:ext cx="2465901" cy="3285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7C21E-BD17-4BB1-9AEC-B2A780C5F536}">
      <dsp:nvSpPr>
        <dsp:cNvPr id="0" name=""/>
        <dsp:cNvSpPr/>
      </dsp:nvSpPr>
      <dsp:spPr>
        <a:xfrm>
          <a:off x="1374658" y="527755"/>
          <a:ext cx="3625081" cy="3625081"/>
        </a:xfrm>
        <a:prstGeom prst="blockArc">
          <a:avLst>
            <a:gd name="adj1" fmla="val 12600000"/>
            <a:gd name="adj2" fmla="val 16200000"/>
            <a:gd name="adj3" fmla="val 4509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7B480-DC07-44B6-AD40-7BA0E75A8CF0}">
      <dsp:nvSpPr>
        <dsp:cNvPr id="0" name=""/>
        <dsp:cNvSpPr/>
      </dsp:nvSpPr>
      <dsp:spPr>
        <a:xfrm>
          <a:off x="1374658" y="527755"/>
          <a:ext cx="3625081" cy="3625081"/>
        </a:xfrm>
        <a:prstGeom prst="blockArc">
          <a:avLst>
            <a:gd name="adj1" fmla="val 9000000"/>
            <a:gd name="adj2" fmla="val 12600000"/>
            <a:gd name="adj3" fmla="val 4509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F42741-039F-41EE-9788-D7F271CEA0CD}">
      <dsp:nvSpPr>
        <dsp:cNvPr id="0" name=""/>
        <dsp:cNvSpPr/>
      </dsp:nvSpPr>
      <dsp:spPr>
        <a:xfrm>
          <a:off x="1389340" y="540552"/>
          <a:ext cx="3625081" cy="3625081"/>
        </a:xfrm>
        <a:prstGeom prst="blockArc">
          <a:avLst>
            <a:gd name="adj1" fmla="val 5400000"/>
            <a:gd name="adj2" fmla="val 9000000"/>
            <a:gd name="adj3" fmla="val 4509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CDEBF-6BE1-4229-B6DA-1BD5F2EB1659}">
      <dsp:nvSpPr>
        <dsp:cNvPr id="0" name=""/>
        <dsp:cNvSpPr/>
      </dsp:nvSpPr>
      <dsp:spPr>
        <a:xfrm>
          <a:off x="1374658" y="527755"/>
          <a:ext cx="3625081" cy="3625081"/>
        </a:xfrm>
        <a:prstGeom prst="blockArc">
          <a:avLst>
            <a:gd name="adj1" fmla="val 1800000"/>
            <a:gd name="adj2" fmla="val 5400000"/>
            <a:gd name="adj3" fmla="val 4509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7C949A-4955-4C0B-871D-487C41C593ED}">
      <dsp:nvSpPr>
        <dsp:cNvPr id="0" name=""/>
        <dsp:cNvSpPr/>
      </dsp:nvSpPr>
      <dsp:spPr>
        <a:xfrm>
          <a:off x="1374658" y="527755"/>
          <a:ext cx="3625081" cy="3625081"/>
        </a:xfrm>
        <a:prstGeom prst="blockArc">
          <a:avLst>
            <a:gd name="adj1" fmla="val 19800000"/>
            <a:gd name="adj2" fmla="val 1800000"/>
            <a:gd name="adj3" fmla="val 4509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4886E-F191-47D4-AD4B-6BCEC68B2E32}">
      <dsp:nvSpPr>
        <dsp:cNvPr id="0" name=""/>
        <dsp:cNvSpPr/>
      </dsp:nvSpPr>
      <dsp:spPr>
        <a:xfrm>
          <a:off x="1374658" y="527755"/>
          <a:ext cx="3625081" cy="3625081"/>
        </a:xfrm>
        <a:prstGeom prst="blockArc">
          <a:avLst>
            <a:gd name="adj1" fmla="val 16200000"/>
            <a:gd name="adj2" fmla="val 19800000"/>
            <a:gd name="adj3" fmla="val 4509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0AC72-D8A4-4DCA-B9DA-E52B05B38310}">
      <dsp:nvSpPr>
        <dsp:cNvPr id="0" name=""/>
        <dsp:cNvSpPr/>
      </dsp:nvSpPr>
      <dsp:spPr>
        <a:xfrm>
          <a:off x="2302528" y="1450412"/>
          <a:ext cx="1769341" cy="1779768"/>
        </a:xfrm>
        <a:prstGeom prst="ellipse">
          <a:avLst/>
        </a:prstGeom>
        <a:solidFill>
          <a:srgbClr val="9A1B2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Medicaid Members </a:t>
          </a:r>
        </a:p>
      </dsp:txBody>
      <dsp:txXfrm>
        <a:off x="2561642" y="1711053"/>
        <a:ext cx="1251113" cy="1258486"/>
      </dsp:txXfrm>
    </dsp:sp>
    <dsp:sp modelId="{B569BA86-3AA1-4714-86E8-33EB0F28192F}">
      <dsp:nvSpPr>
        <dsp:cNvPr id="0" name=""/>
        <dsp:cNvSpPr/>
      </dsp:nvSpPr>
      <dsp:spPr>
        <a:xfrm>
          <a:off x="2619635" y="1056"/>
          <a:ext cx="1135128" cy="1135128"/>
        </a:xfrm>
        <a:prstGeom prst="ellipse">
          <a:avLst/>
        </a:prstGeom>
        <a:solidFill>
          <a:srgbClr val="DC76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Community Based Organizations delivering health related social needs </a:t>
          </a:r>
        </a:p>
      </dsp:txBody>
      <dsp:txXfrm>
        <a:off x="2785871" y="167292"/>
        <a:ext cx="802656" cy="802656"/>
      </dsp:txXfrm>
    </dsp:sp>
    <dsp:sp modelId="{29F2FFCE-B64E-49D1-9AD6-E69F713DD0BC}">
      <dsp:nvSpPr>
        <dsp:cNvPr id="0" name=""/>
        <dsp:cNvSpPr/>
      </dsp:nvSpPr>
      <dsp:spPr>
        <a:xfrm>
          <a:off x="4153951" y="886894"/>
          <a:ext cx="1135128" cy="1135128"/>
        </a:xfrm>
        <a:prstGeom prst="ellipse">
          <a:avLst/>
        </a:prstGeom>
        <a:solidFill>
          <a:srgbClr val="DC76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Organizations servicing people with different abilities </a:t>
          </a:r>
        </a:p>
      </dsp:txBody>
      <dsp:txXfrm>
        <a:off x="4320187" y="1053130"/>
        <a:ext cx="802656" cy="802656"/>
      </dsp:txXfrm>
    </dsp:sp>
    <dsp:sp modelId="{D5C84F76-8826-4507-9D47-F5E9216BD53F}">
      <dsp:nvSpPr>
        <dsp:cNvPr id="0" name=""/>
        <dsp:cNvSpPr/>
      </dsp:nvSpPr>
      <dsp:spPr>
        <a:xfrm>
          <a:off x="4153951" y="2658570"/>
          <a:ext cx="1135128" cy="1135128"/>
        </a:xfrm>
        <a:prstGeom prst="ellipse">
          <a:avLst/>
        </a:prstGeom>
        <a:solidFill>
          <a:srgbClr val="DC76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SCN Lead Entity </a:t>
          </a:r>
        </a:p>
      </dsp:txBody>
      <dsp:txXfrm>
        <a:off x="4320187" y="2824806"/>
        <a:ext cx="802656" cy="802656"/>
      </dsp:txXfrm>
    </dsp:sp>
    <dsp:sp modelId="{3F399E01-D6A2-4524-A908-6017EC38B1CC}">
      <dsp:nvSpPr>
        <dsp:cNvPr id="0" name=""/>
        <dsp:cNvSpPr/>
      </dsp:nvSpPr>
      <dsp:spPr>
        <a:xfrm>
          <a:off x="2619635" y="3544408"/>
          <a:ext cx="1135128" cy="1135128"/>
        </a:xfrm>
        <a:prstGeom prst="ellipse">
          <a:avLst/>
        </a:prstGeom>
        <a:solidFill>
          <a:srgbClr val="DC76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Primary Care </a:t>
          </a:r>
        </a:p>
      </dsp:txBody>
      <dsp:txXfrm>
        <a:off x="2785871" y="3710644"/>
        <a:ext cx="802656" cy="802656"/>
      </dsp:txXfrm>
    </dsp:sp>
    <dsp:sp modelId="{D0D5A6FB-7916-4E54-9875-561AA1B0A633}">
      <dsp:nvSpPr>
        <dsp:cNvPr id="0" name=""/>
        <dsp:cNvSpPr/>
      </dsp:nvSpPr>
      <dsp:spPr>
        <a:xfrm>
          <a:off x="1085318" y="2658570"/>
          <a:ext cx="1135128" cy="1135128"/>
        </a:xfrm>
        <a:prstGeom prst="ellipse">
          <a:avLst/>
        </a:prstGeom>
        <a:solidFill>
          <a:srgbClr val="DC76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Behavioral Health </a:t>
          </a:r>
        </a:p>
      </dsp:txBody>
      <dsp:txXfrm>
        <a:off x="1251554" y="2824806"/>
        <a:ext cx="802656" cy="802656"/>
      </dsp:txXfrm>
    </dsp:sp>
    <dsp:sp modelId="{482428D6-1D2F-4E09-A213-AEB36800EF21}">
      <dsp:nvSpPr>
        <dsp:cNvPr id="0" name=""/>
        <dsp:cNvSpPr/>
      </dsp:nvSpPr>
      <dsp:spPr>
        <a:xfrm>
          <a:off x="1085318" y="886894"/>
          <a:ext cx="1135128" cy="1135128"/>
        </a:xfrm>
        <a:prstGeom prst="ellipse">
          <a:avLst/>
        </a:prstGeom>
        <a:solidFill>
          <a:srgbClr val="DC76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Organizations serving LGBTQA+</a:t>
          </a:r>
        </a:p>
      </dsp:txBody>
      <dsp:txXfrm>
        <a:off x="1251554" y="1053130"/>
        <a:ext cx="802656" cy="8026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9E4B5-4898-41B2-AE3D-3ED5BE2BCB74}">
      <dsp:nvSpPr>
        <dsp:cNvPr id="0" name=""/>
        <dsp:cNvSpPr/>
      </dsp:nvSpPr>
      <dsp:spPr>
        <a:xfrm>
          <a:off x="4953945" y="356407"/>
          <a:ext cx="1421476" cy="752257"/>
        </a:xfrm>
        <a:prstGeom prst="roundRect">
          <a:avLst/>
        </a:prstGeom>
        <a:solidFill>
          <a:srgbClr val="4A2F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County Governments</a:t>
          </a:r>
        </a:p>
      </dsp:txBody>
      <dsp:txXfrm>
        <a:off x="4990667" y="393129"/>
        <a:ext cx="1348032" cy="678813"/>
      </dsp:txXfrm>
    </dsp:sp>
    <dsp:sp modelId="{51139A75-8196-44B4-B841-6A3D10A98DE9}">
      <dsp:nvSpPr>
        <dsp:cNvPr id="0" name=""/>
        <dsp:cNvSpPr/>
      </dsp:nvSpPr>
      <dsp:spPr>
        <a:xfrm>
          <a:off x="2774660" y="732535"/>
          <a:ext cx="5780045" cy="5780045"/>
        </a:xfrm>
        <a:custGeom>
          <a:avLst/>
          <a:gdLst/>
          <a:ahLst/>
          <a:cxnLst/>
          <a:rect l="0" t="0" r="0" b="0"/>
          <a:pathLst>
            <a:path>
              <a:moveTo>
                <a:pt x="3642588" y="99704"/>
              </a:moveTo>
              <a:arcTo wR="2890022" hR="2890022" stAng="17105633" swAng="5707605"/>
            </a:path>
          </a:pathLst>
        </a:custGeom>
        <a:noFill/>
        <a:ln w="1746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7151DE-1886-43F5-983C-6D5D6DA4D016}">
      <dsp:nvSpPr>
        <dsp:cNvPr id="0" name=""/>
        <dsp:cNvSpPr/>
      </dsp:nvSpPr>
      <dsp:spPr>
        <a:xfrm>
          <a:off x="7537662" y="4661914"/>
          <a:ext cx="1259708" cy="811311"/>
        </a:xfrm>
        <a:prstGeom prst="roundRect">
          <a:avLst/>
        </a:prstGeom>
        <a:solidFill>
          <a:srgbClr val="4A2F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Healthcare Systems*</a:t>
          </a:r>
        </a:p>
      </dsp:txBody>
      <dsp:txXfrm>
        <a:off x="7577267" y="4701519"/>
        <a:ext cx="1180498" cy="732101"/>
      </dsp:txXfrm>
    </dsp:sp>
    <dsp:sp modelId="{D5FB0141-9D61-470C-83C3-EEA6D4A829A8}">
      <dsp:nvSpPr>
        <dsp:cNvPr id="0" name=""/>
        <dsp:cNvSpPr/>
      </dsp:nvSpPr>
      <dsp:spPr>
        <a:xfrm>
          <a:off x="2774660" y="732535"/>
          <a:ext cx="5780045" cy="5780045"/>
        </a:xfrm>
        <a:custGeom>
          <a:avLst/>
          <a:gdLst/>
          <a:ahLst/>
          <a:cxnLst/>
          <a:rect l="0" t="0" r="0" b="0"/>
          <a:pathLst>
            <a:path>
              <a:moveTo>
                <a:pt x="5080856" y="4774824"/>
              </a:moveTo>
              <a:arcTo wR="2890022" hR="2890022" stAng="2442349" swAng="5978275"/>
            </a:path>
          </a:pathLst>
        </a:custGeom>
        <a:noFill/>
        <a:ln w="1746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645F6-284D-41D6-A570-B0E382FD8083}">
      <dsp:nvSpPr>
        <dsp:cNvPr id="0" name=""/>
        <dsp:cNvSpPr/>
      </dsp:nvSpPr>
      <dsp:spPr>
        <a:xfrm>
          <a:off x="2488837" y="4702883"/>
          <a:ext cx="1346026" cy="729372"/>
        </a:xfrm>
        <a:prstGeom prst="roundRect">
          <a:avLst/>
        </a:prstGeom>
        <a:solidFill>
          <a:srgbClr val="4A2F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MCOs &amp; MLTCs</a:t>
          </a:r>
        </a:p>
      </dsp:txBody>
      <dsp:txXfrm>
        <a:off x="2524442" y="4738488"/>
        <a:ext cx="1274816" cy="658162"/>
      </dsp:txXfrm>
    </dsp:sp>
    <dsp:sp modelId="{F0424BC6-1E1C-40D9-A320-048D1F5BF325}">
      <dsp:nvSpPr>
        <dsp:cNvPr id="0" name=""/>
        <dsp:cNvSpPr/>
      </dsp:nvSpPr>
      <dsp:spPr>
        <a:xfrm>
          <a:off x="2774660" y="732535"/>
          <a:ext cx="5780045" cy="5780045"/>
        </a:xfrm>
        <a:custGeom>
          <a:avLst/>
          <a:gdLst/>
          <a:ahLst/>
          <a:cxnLst/>
          <a:rect l="0" t="0" r="0" b="0"/>
          <a:pathLst>
            <a:path>
              <a:moveTo>
                <a:pt x="193547" y="3929854"/>
              </a:moveTo>
              <a:arcTo wR="2890022" hR="2890022" stAng="9534723" swAng="5759298"/>
            </a:path>
          </a:pathLst>
        </a:custGeom>
        <a:noFill/>
        <a:ln w="1619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11AFD-5A54-4C47-B182-260542E123FE}" type="datetimeFigureOut">
              <a:rPr lang="en-US" smtClean="0"/>
              <a:t>8/15/25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4BC52-2698-43D6-BEE4-56058D146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1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Waivers refer to special permission granted by the federal government that allows a state to ‘waive’ certain federal requirements – usually in Medicaid or other public assistance programs, so the state can try new or customized approaches to delivering services.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Population Health’s core component is Health Equity Regional Org (HERO) and is coordinated through United Hospital Fund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Strengthening the Workforce is being in led in part through ‘career pathways training’ led by SEIU 1199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4BC52-2698-43D6-BEE4-56058D1467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68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3101783"/>
            <a:ext cx="9144000" cy="1770810"/>
          </a:xfrm>
        </p:spPr>
        <p:txBody>
          <a:bodyPr anchor="b"/>
          <a:lstStyle>
            <a:lvl1pPr algn="ctr">
              <a:defRPr sz="6000" baseline="0">
                <a:solidFill>
                  <a:srgbClr val="4A2F7B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964668"/>
            <a:ext cx="9144000" cy="754809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rgbClr val="9A1B2B"/>
                </a:solidFill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2C6-94C8-A142-B3F7-0CF7D60AC05B}" type="datetime1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DB470-EFF4-7045-B1DF-888658D06F0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5582"/>
            <a:ext cx="4688629" cy="248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9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-1213"/>
            <a:ext cx="12192000" cy="1326776"/>
          </a:xfrm>
          <a:prstGeom prst="rect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A895-F0A9-444F-8453-340A824728FE}" type="datetime1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34DB470-EFF4-7045-B1DF-888658D06F0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" y="6198253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12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b="1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b="1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b="1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b="1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BA7D-DCF3-8341-A851-6FC19EDD7258}" type="datetime1">
              <a:rPr lang="en-US" smtClean="0"/>
              <a:t>8/15/25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DB470-EFF4-7045-B1DF-888658D06F0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-1213"/>
            <a:ext cx="12192000" cy="1326776"/>
          </a:xfrm>
          <a:prstGeom prst="rect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" y="6198253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16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06C-BE99-7D4D-BF0C-00ABCA24C1C1}" type="datetime1">
              <a:rPr lang="en-US" smtClean="0"/>
              <a:t>8/15/25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34DB470-EFF4-7045-B1DF-888658D06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-1213"/>
            <a:ext cx="12192000" cy="1326776"/>
          </a:xfrm>
          <a:prstGeom prst="rect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" y="6198253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43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2128-DE6F-964D-8FC3-62E8405863AB}" type="datetime1">
              <a:rPr lang="en-US" smtClean="0"/>
              <a:t>8/15/25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34DB470-EFF4-7045-B1DF-888658D06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-1213"/>
            <a:ext cx="12192000" cy="1326776"/>
          </a:xfrm>
          <a:prstGeom prst="rect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" y="6198253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56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BB51-D289-6543-B7F2-AF3D197F134F}" type="datetime1">
              <a:rPr lang="en-US" smtClean="0"/>
              <a:t>8/15/25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DB470-EFF4-7045-B1DF-888658D06F0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" y="6198253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62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Franklin Gothic Book" panose="020B0503020102020204" pitchFamily="34" charset="0"/>
              </a:defRPr>
            </a:lvl1pPr>
            <a:lvl2pPr>
              <a:defRPr sz="2800">
                <a:latin typeface="Franklin Gothic Book" panose="020B0503020102020204" pitchFamily="34" charset="0"/>
              </a:defRPr>
            </a:lvl2pPr>
            <a:lvl3pPr>
              <a:defRPr sz="24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597B-D309-2344-90B5-59BE823944C6}" type="datetime1">
              <a:rPr lang="en-US" smtClean="0"/>
              <a:t>8/15/25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34DB470-EFF4-7045-B1DF-888658D06F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" y="6198253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49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Franklin Gothic Book" panose="020B05030201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41541-9EA7-CF4D-A17F-1F6D2D65BDC0}" type="datetime1">
              <a:rPr lang="en-US" smtClean="0"/>
              <a:t>8/15/25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DB470-EFF4-7045-B1DF-888658D06F0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" y="6198253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8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955F-060B-9C40-B03F-898E46C88624}" type="datetime1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34DB470-EFF4-7045-B1DF-888658D06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-1213"/>
            <a:ext cx="12192000" cy="1326776"/>
          </a:xfrm>
          <a:prstGeom prst="rect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0" y="6197535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16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10987087" y="6330482"/>
            <a:ext cx="416859" cy="416859"/>
          </a:xfrm>
          <a:prstGeom prst="ellipse">
            <a:avLst/>
          </a:prstGeom>
          <a:solidFill>
            <a:srgbClr val="9A1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19CD-7B85-A641-AEE1-6FA5EDEFE5E8}" type="datetime1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34DB470-EFF4-7045-B1DF-888658D06F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4" y="6234111"/>
            <a:ext cx="13594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5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DFC64-31D5-BE41-A2C5-7E38C450504E}" type="datetime1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DB470-EFF4-7045-B1DF-888658D06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7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diagramDrawing" Target="../diagrams/drawing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11" Type="http://schemas.openxmlformats.org/officeDocument/2006/relationships/diagramQuickStyle" Target="../diagrams/quickStyle3.xml"/><Relationship Id="rId5" Type="http://schemas.openxmlformats.org/officeDocument/2006/relationships/diagramQuickStyle" Target="../diagrams/quickStyle2.xml"/><Relationship Id="rId10" Type="http://schemas.openxmlformats.org/officeDocument/2006/relationships/diagramLayout" Target="../diagrams/layout3.xml"/><Relationship Id="rId4" Type="http://schemas.openxmlformats.org/officeDocument/2006/relationships/diagramLayout" Target="../diagrams/layout2.xml"/><Relationship Id="rId9" Type="http://schemas.openxmlformats.org/officeDocument/2006/relationships/diagramData" Target="../diagrams/data3.xm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568F5-B771-8E8C-716B-8FE094593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80E5587C-2EE8-AFDD-0F2C-7E84DC6C5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2628"/>
            <a:ext cx="12192000" cy="27081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F101845-571A-88DD-76EE-F6A203C60600}"/>
              </a:ext>
            </a:extLst>
          </p:cNvPr>
          <p:cNvSpPr txBox="1"/>
          <p:nvPr/>
        </p:nvSpPr>
        <p:spPr>
          <a:xfrm>
            <a:off x="1061546" y="3048510"/>
            <a:ext cx="85344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Georgia"/>
              </a:rPr>
              <a:t>Introduction to the Social Care Network</a:t>
            </a:r>
          </a:p>
          <a:p>
            <a:r>
              <a:rPr lang="en-US" sz="2400" i="1" dirty="0">
                <a:latin typeface="Georgia"/>
              </a:rPr>
              <a:t>A New Way to Support Clients – And Get Reimbursed!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EE76A2-FE76-F398-AF0C-12AC16B78654}"/>
              </a:ext>
            </a:extLst>
          </p:cNvPr>
          <p:cNvSpPr txBox="1"/>
          <p:nvPr/>
        </p:nvSpPr>
        <p:spPr>
          <a:xfrm>
            <a:off x="1061546" y="4183903"/>
            <a:ext cx="35104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Georgia"/>
              </a:rPr>
              <a:t>Presented on July 18, 2025</a:t>
            </a:r>
          </a:p>
        </p:txBody>
      </p:sp>
      <p:pic>
        <p:nvPicPr>
          <p:cNvPr id="9" name="Picture 8" descr="A black and orange logo&#10;&#10;AI-generated content may be incorrect.">
            <a:extLst>
              <a:ext uri="{FF2B5EF4-FFF2-40B4-BE49-F238E27FC236}">
                <a16:creationId xmlns:a16="http://schemas.microsoft.com/office/drawing/2014/main" id="{127AFBA9-B35A-7BCD-7E22-B294DFB52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73" y="1257484"/>
            <a:ext cx="2938389" cy="730275"/>
          </a:xfrm>
          <a:prstGeom prst="rect">
            <a:avLst/>
          </a:prstGeom>
        </p:spPr>
      </p:pic>
      <p:pic>
        <p:nvPicPr>
          <p:cNvPr id="4" name="Picture 3" descr="A black and orange background&#10;&#10;AI-generated content may be incorrect.">
            <a:extLst>
              <a:ext uri="{FF2B5EF4-FFF2-40B4-BE49-F238E27FC236}">
                <a16:creationId xmlns:a16="http://schemas.microsoft.com/office/drawing/2014/main" id="{78463CCC-4DE9-E273-3783-A7CFBD460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81684"/>
            <a:ext cx="12192000" cy="2129050"/>
          </a:xfrm>
          <a:prstGeom prst="rect">
            <a:avLst/>
          </a:prstGeom>
        </p:spPr>
      </p:pic>
      <p:pic>
        <p:nvPicPr>
          <p:cNvPr id="3" name="Picture 2" descr="A red and black background&#10;&#10;AI-generated content may be incorrect.">
            <a:extLst>
              <a:ext uri="{FF2B5EF4-FFF2-40B4-BE49-F238E27FC236}">
                <a16:creationId xmlns:a16="http://schemas.microsoft.com/office/drawing/2014/main" id="{3F9333D8-CB0D-E7DE-5C70-55723C617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07481"/>
            <a:ext cx="12192000" cy="2517537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CDC653F9-3E04-D29E-D720-9E8F0224BFB3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000" dirty="0" smtClean="0">
                <a:solidFill>
                  <a:schemeClr val="bg1"/>
                </a:solidFill>
                <a:latin typeface="Georgia"/>
              </a:rPr>
              <a:pPr/>
              <a:t>1</a:t>
            </a:fld>
            <a:endParaRPr lang="en-US" sz="1000">
              <a:solidFill>
                <a:schemeClr val="bg1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139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6A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D64477-393E-F536-4786-6637F6506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CB7FA930-942B-F901-E07F-4AF2F9700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6637"/>
            <a:ext cx="12192000" cy="4052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6081BA-E911-8D49-2186-1CF26A16DD7B}"/>
              </a:ext>
            </a:extLst>
          </p:cNvPr>
          <p:cNvSpPr txBox="1"/>
          <p:nvPr/>
        </p:nvSpPr>
        <p:spPr>
          <a:xfrm>
            <a:off x="1121840" y="1185148"/>
            <a:ext cx="8227160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Georgia"/>
              </a:rPr>
              <a:t>Hudson Valley Care Coalition</a:t>
            </a:r>
          </a:p>
          <a:p>
            <a:r>
              <a:rPr lang="en-US" sz="4000" i="1" dirty="0">
                <a:solidFill>
                  <a:schemeClr val="bg1">
                    <a:lumMod val="85000"/>
                  </a:schemeClr>
                </a:solidFill>
                <a:latin typeface="Georgia"/>
              </a:rPr>
              <a:t>Care in Every Connection 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468A149D-10C6-4315-DCB6-E7071270C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19C55FFA-259B-2BAA-EDF2-96BD76FDD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967" y="6452806"/>
            <a:ext cx="515074" cy="365125"/>
          </a:xfrm>
        </p:spPr>
        <p:txBody>
          <a:bodyPr/>
          <a:lstStyle/>
          <a:p>
            <a:fld id="{330EA680-D336-4FF7-8B7A-9848BB0A1C32}" type="slidenum">
              <a:rPr lang="en-US" sz="1000" dirty="0" smtClean="0">
                <a:solidFill>
                  <a:schemeClr val="bg1"/>
                </a:solidFill>
                <a:latin typeface="Georgia"/>
              </a:rPr>
              <a:t>10</a:t>
            </a:fld>
            <a:endParaRPr lang="en-US" sz="1000">
              <a:solidFill>
                <a:schemeClr val="bg1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89023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D677E-60CD-F343-D7B2-7A7AB76C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79562226-693B-B6C5-06F2-2CEA30659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578280"/>
            <a:ext cx="12192000" cy="1279720"/>
          </a:xfrm>
          <a:prstGeom prst="rect">
            <a:avLst/>
          </a:prstGeom>
        </p:spPr>
      </p:pic>
      <p:pic>
        <p:nvPicPr>
          <p:cNvPr id="8" name="Picture 7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213EC51B-A738-9C33-877F-B91027637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" y="5759355"/>
            <a:ext cx="12191998" cy="10993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8244FB-3547-D09C-0CD3-15AA768B3F70}"/>
              </a:ext>
            </a:extLst>
          </p:cNvPr>
          <p:cNvSpPr txBox="1"/>
          <p:nvPr/>
        </p:nvSpPr>
        <p:spPr>
          <a:xfrm>
            <a:off x="231984" y="352091"/>
            <a:ext cx="821533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Georgia"/>
              </a:rPr>
              <a:t>Current Network Development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F7EB79-3794-5B51-AD9F-0036E4B34BB1}"/>
              </a:ext>
            </a:extLst>
          </p:cNvPr>
          <p:cNvSpPr txBox="1"/>
          <p:nvPr/>
        </p:nvSpPr>
        <p:spPr>
          <a:xfrm>
            <a:off x="818866" y="1279720"/>
            <a:ext cx="10986447" cy="3976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Over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115 Community Based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Organization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(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only 10 are Disability providers)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have contracted with HVCC to provide Health Related Social Needs (HRSN) related services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Screening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Navigating/Care Managers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Accepting Referrals and Providing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</a:b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System Hospitals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EC6A33"/>
                </a:solidFill>
                <a:latin typeface="Georgia" panose="02040502050405020303"/>
              </a:rPr>
              <a:t>+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Primary Care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Integration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Joining our Network and screening and in some cases even navigating and providing services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Others are referring to our Community Based Organizations or we are discussing co-location service opportunities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County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68C27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+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Local Government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participation on our IT Platform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Allows for easier access for referral for either Level 1 or 2 services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16ABE5D-47A8-6831-4334-E904817A2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5DD5AA81-8887-8096-9CF8-35D9ADC0C4DC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84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F537-2A31-7CFE-4450-5048F300D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408D6F6C-CD4D-2F5F-46C7-0E9410715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92240"/>
            <a:ext cx="12192000" cy="1423846"/>
          </a:xfrm>
          <a:prstGeom prst="rect">
            <a:avLst/>
          </a:prstGeom>
        </p:spPr>
      </p:pic>
      <p:pic>
        <p:nvPicPr>
          <p:cNvPr id="8" name="Picture 7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0E856F0F-F61A-3735-97D4-EE0665623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" y="5794126"/>
            <a:ext cx="12191998" cy="11219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13308D-EDE6-9FD4-2F1F-7689E01FD255}"/>
              </a:ext>
            </a:extLst>
          </p:cNvPr>
          <p:cNvSpPr txBox="1"/>
          <p:nvPr/>
        </p:nvSpPr>
        <p:spPr>
          <a:xfrm>
            <a:off x="535646" y="375928"/>
            <a:ext cx="575142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Financial Streams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9D3E73-88FC-5162-EDEC-3680793F12D2}"/>
              </a:ext>
            </a:extLst>
          </p:cNvPr>
          <p:cNvSpPr txBox="1"/>
          <p:nvPr/>
        </p:nvSpPr>
        <p:spPr>
          <a:xfrm>
            <a:off x="810577" y="1274933"/>
            <a:ext cx="10482943" cy="43986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Community Based Organizations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68C27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(CBOs)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and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Health Related Social Needs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68C27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(HRSN)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providers are reimbursed for the services they provide: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Screening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Care Navigation Services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Enhanced Health </a:t>
            </a:r>
            <a:r>
              <a:rPr lang="en-US" dirty="0">
                <a:solidFill>
                  <a:prstClr val="black"/>
                </a:solidFill>
                <a:latin typeface="Georgia" panose="02040502050405020303"/>
              </a:rPr>
              <a:t>Related Social Needs (H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RSN) Care Management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Housing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Food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Transportation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Capacity Building Awards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are designed to help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68C27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CBOs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build and strengthen their network and can be used in several different  ways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IT Infrastructure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Equipment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Training and Onboarding Workforce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2654BDBB-B018-A4EA-8C3E-F1D719510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D6EBC655-3F0E-CBDA-456D-A372661F2E2F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73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F9972-2256-D0BE-0519-DB2D1CBCC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1E79A8C7-93C9-86D5-1F93-7769EB010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92240"/>
            <a:ext cx="12192000" cy="14238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D7377C-441E-0306-2666-276F550D01AE}"/>
              </a:ext>
            </a:extLst>
          </p:cNvPr>
          <p:cNvSpPr txBox="1"/>
          <p:nvPr/>
        </p:nvSpPr>
        <p:spPr>
          <a:xfrm>
            <a:off x="408909" y="356687"/>
            <a:ext cx="76138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/>
                <a:ea typeface="+mn-ea"/>
                <a:cs typeface="+mn-cs"/>
              </a:rPr>
              <a:t>Outreach and Education Plan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31147-B692-6348-35CF-2459B175742B}"/>
              </a:ext>
            </a:extLst>
          </p:cNvPr>
          <p:cNvSpPr txBox="1"/>
          <p:nvPr/>
        </p:nvSpPr>
        <p:spPr>
          <a:xfrm>
            <a:off x="802918" y="1447200"/>
            <a:ext cx="8531651" cy="40370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Education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F68C27"/>
                </a:solidFill>
                <a:latin typeface="Georgia" panose="02040502050405020303"/>
              </a:rPr>
              <a:t>+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Georgia" panose="02040502050405020303"/>
              </a:rPr>
              <a:t>R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aising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Georgia" panose="02040502050405020303"/>
              </a:rPr>
              <a:t>A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wareness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Georgia" panose="02040502050405020303"/>
              </a:rPr>
              <a:t>Resources offered through the SCN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Georgia" panose="02040502050405020303"/>
              </a:rPr>
              <a:t>Messaging will be simple and impactful and relatable with visuals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Partnerships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F68C27"/>
                </a:solidFill>
                <a:latin typeface="Georgia" panose="02040502050405020303"/>
              </a:rPr>
              <a:t>+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68C27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Collaboration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Attend community events and activities to build relationships with Members, organizations, and raise awareness on the resources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Impact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F68C27"/>
                </a:solidFill>
                <a:latin typeface="Georgia" panose="02040502050405020303"/>
              </a:rPr>
              <a:t>+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Outcomes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Highlight success stories. Share compelling narratives of individuals and families who have benefited from programs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Present data and statistics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Showcase community impact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04D03878-2569-3B97-55D1-D934CA07A985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81836345-A732-30EE-95EC-4548B6904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719B49-A78F-332D-6298-219E3FDEF7C8}"/>
              </a:ext>
            </a:extLst>
          </p:cNvPr>
          <p:cNvSpPr txBox="1"/>
          <p:nvPr/>
        </p:nvSpPr>
        <p:spPr>
          <a:xfrm>
            <a:off x="3050275" y="3247746"/>
            <a:ext cx="610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A2895C-A488-55CD-8173-F34F02A47D3D}"/>
              </a:ext>
            </a:extLst>
          </p:cNvPr>
          <p:cNvSpPr txBox="1"/>
          <p:nvPr/>
        </p:nvSpPr>
        <p:spPr>
          <a:xfrm>
            <a:off x="3050275" y="3247746"/>
            <a:ext cx="610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9" name="Picture 18" descr="A person talking to another person&#10;&#10;AI-generated content may be incorrect.">
            <a:extLst>
              <a:ext uri="{FF2B5EF4-FFF2-40B4-BE49-F238E27FC236}">
                <a16:creationId xmlns:a16="http://schemas.microsoft.com/office/drawing/2014/main" id="{21C546E0-DECB-B5BC-30F2-F3D8C2070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89" y="383983"/>
            <a:ext cx="2091587" cy="4597450"/>
          </a:xfrm>
          <a:prstGeom prst="rect">
            <a:avLst/>
          </a:prstGeom>
          <a:effectLst>
            <a:outerShdw blurRad="196489" dist="139700" dir="2700000" sx="101000" sy="101000" algn="tl" rotWithShape="0">
              <a:schemeClr val="bg2">
                <a:lumMod val="75000"/>
                <a:alpha val="64801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6636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6A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1E82C-C397-CC91-43F2-B442F4A72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red background&#10;&#10;AI-generated content may be incorrect.">
            <a:extLst>
              <a:ext uri="{FF2B5EF4-FFF2-40B4-BE49-F238E27FC236}">
                <a16:creationId xmlns:a16="http://schemas.microsoft.com/office/drawing/2014/main" id="{6FA21190-954A-74DF-1E4F-94135B93B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6636"/>
            <a:ext cx="12192000" cy="4052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D6EEF5-525E-C75A-BD89-7E3771B34A82}"/>
              </a:ext>
            </a:extLst>
          </p:cNvPr>
          <p:cNvSpPr txBox="1"/>
          <p:nvPr/>
        </p:nvSpPr>
        <p:spPr>
          <a:xfrm>
            <a:off x="980691" y="989450"/>
            <a:ext cx="6494372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Georgia"/>
              </a:rPr>
              <a:t>What You Can Do</a:t>
            </a:r>
          </a:p>
          <a:p>
            <a:r>
              <a:rPr lang="en-US" sz="4000" dirty="0">
                <a:solidFill>
                  <a:schemeClr val="bg2">
                    <a:lumMod val="90000"/>
                  </a:schemeClr>
                </a:solidFill>
                <a:latin typeface="Georgia"/>
              </a:rPr>
              <a:t>Overview</a:t>
            </a:r>
            <a:endParaRPr lang="en-US" sz="3200" dirty="0">
              <a:solidFill>
                <a:schemeClr val="bg2">
                  <a:lumMod val="90000"/>
                </a:schemeClr>
              </a:solidFill>
              <a:latin typeface="Georgia"/>
            </a:endParaRP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89F57173-4508-0DD6-D6AD-4D50DA7B5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06FFDFDD-2D58-C29A-EADA-C0D3CE9A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967" y="6452806"/>
            <a:ext cx="515074" cy="365125"/>
          </a:xfrm>
        </p:spPr>
        <p:txBody>
          <a:bodyPr/>
          <a:lstStyle/>
          <a:p>
            <a:fld id="{330EA680-D336-4FF7-8B7A-9848BB0A1C32}" type="slidenum">
              <a:rPr lang="en-US" sz="1000" dirty="0" smtClean="0">
                <a:solidFill>
                  <a:schemeClr val="bg1"/>
                </a:solidFill>
                <a:latin typeface="Georgia"/>
              </a:rPr>
              <a:t>14</a:t>
            </a:fld>
            <a:endParaRPr lang="en-US" sz="1000">
              <a:solidFill>
                <a:schemeClr val="bg1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86834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A9339-0FED-90ED-759F-845F1FA7A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C9BA25A5-609C-BAEA-77AB-D7BF9D013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" y="5421085"/>
            <a:ext cx="12191998" cy="14376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78A971-6F84-2DA8-FFD1-3192337C579A}"/>
              </a:ext>
            </a:extLst>
          </p:cNvPr>
          <p:cNvSpPr txBox="1"/>
          <p:nvPr/>
        </p:nvSpPr>
        <p:spPr>
          <a:xfrm>
            <a:off x="534170" y="675981"/>
            <a:ext cx="575142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What You Can Do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41267-C29E-78D1-BEB2-C48FE30F15AC}"/>
              </a:ext>
            </a:extLst>
          </p:cNvPr>
          <p:cNvSpPr txBox="1"/>
          <p:nvPr/>
        </p:nvSpPr>
        <p:spPr>
          <a:xfrm>
            <a:off x="676912" y="1846533"/>
            <a:ext cx="7047721" cy="32819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Join the Hudson Valley Care Coalition’s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68C27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Social Care Network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srgbClr val="F68C27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Screen your clients and get reimbursed!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Navigate your clients and get reimbursed!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Provide referrals for clients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Help us educate others about the Social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Care Network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0AC35535-C474-D000-A790-B86351005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2946EAE4-28BD-BD6D-3592-8B94CE5ECE81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3" name="Picture 2" descr="A child hugging a person in a wheelchair&#10;&#10;AI-generated content may be incorrect.">
            <a:extLst>
              <a:ext uri="{FF2B5EF4-FFF2-40B4-BE49-F238E27FC236}">
                <a16:creationId xmlns:a16="http://schemas.microsoft.com/office/drawing/2014/main" id="{F1025AEE-6246-B987-3884-D3B171336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366" y="675981"/>
            <a:ext cx="3485722" cy="3382844"/>
          </a:xfrm>
          <a:prstGeom prst="rect">
            <a:avLst/>
          </a:prstGeom>
          <a:effectLst>
            <a:outerShdw blurRad="190414" dist="211631" dir="2700000" algn="tl" rotWithShape="0">
              <a:prstClr val="black">
                <a:alpha val="2078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4061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C0A7A-0217-92AC-3C22-76425A4A6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28BB4947-6505-CC81-C256-4B184139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68536"/>
            <a:ext cx="12192000" cy="15421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584CC-2A76-E886-3FB2-261752FCFBDF}"/>
              </a:ext>
            </a:extLst>
          </p:cNvPr>
          <p:cNvSpPr txBox="1"/>
          <p:nvPr/>
        </p:nvSpPr>
        <p:spPr>
          <a:xfrm>
            <a:off x="1061546" y="3703112"/>
            <a:ext cx="85344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Georgia"/>
              </a:rPr>
              <a:t>Thank You! </a:t>
            </a:r>
            <a:endParaRPr lang="en-US" sz="2400" i="1" dirty="0">
              <a:latin typeface="Georgia"/>
            </a:endParaRPr>
          </a:p>
        </p:txBody>
      </p:sp>
      <p:pic>
        <p:nvPicPr>
          <p:cNvPr id="9" name="Picture 8" descr="A black and orange logo&#10;&#10;AI-generated content may be incorrect.">
            <a:extLst>
              <a:ext uri="{FF2B5EF4-FFF2-40B4-BE49-F238E27FC236}">
                <a16:creationId xmlns:a16="http://schemas.microsoft.com/office/drawing/2014/main" id="{4A3D30AB-5E50-7D96-601E-3E8A7E849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73" y="1257484"/>
            <a:ext cx="2938389" cy="730275"/>
          </a:xfrm>
          <a:prstGeom prst="rect">
            <a:avLst/>
          </a:prstGeom>
        </p:spPr>
      </p:pic>
      <p:pic>
        <p:nvPicPr>
          <p:cNvPr id="4" name="Picture 3" descr="A black and orange background&#10;&#10;AI-generated content may be incorrect.">
            <a:extLst>
              <a:ext uri="{FF2B5EF4-FFF2-40B4-BE49-F238E27FC236}">
                <a16:creationId xmlns:a16="http://schemas.microsoft.com/office/drawing/2014/main" id="{581D3ECE-03C2-F1E7-9651-81570DE6B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87412"/>
            <a:ext cx="12192000" cy="1423321"/>
          </a:xfrm>
          <a:prstGeom prst="rect">
            <a:avLst/>
          </a:prstGeom>
        </p:spPr>
      </p:pic>
      <p:pic>
        <p:nvPicPr>
          <p:cNvPr id="3" name="Picture 2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48529DF-F13E-44D4-915E-264F06A75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0693" y="273846"/>
            <a:ext cx="12313386" cy="2768794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CCF431DB-7DCC-3575-B3C3-01B117D66AA3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000" dirty="0" smtClean="0">
                <a:solidFill>
                  <a:schemeClr val="bg1"/>
                </a:solidFill>
                <a:latin typeface="Georgia"/>
              </a:rPr>
              <a:pPr/>
              <a:t>16</a:t>
            </a:fld>
            <a:endParaRPr lang="en-US" sz="1000">
              <a:solidFill>
                <a:schemeClr val="bg1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53811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F6EEC-FD35-860E-E8A8-E8E07AFF6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2ECC8BA6-88A3-0378-8EB1-01067D8D6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6214"/>
            <a:ext cx="12192000" cy="26825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5A7EC6-92CF-D20A-CD03-5984A77E3B70}"/>
              </a:ext>
            </a:extLst>
          </p:cNvPr>
          <p:cNvSpPr txBox="1"/>
          <p:nvPr/>
        </p:nvSpPr>
        <p:spPr>
          <a:xfrm>
            <a:off x="753761" y="1712781"/>
            <a:ext cx="629822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latin typeface="Georgia"/>
              </a:rPr>
              <a:t>Our Shared Purpose</a:t>
            </a:r>
          </a:p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</a:rPr>
              <a:t>Overview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85ABD890-78DC-506E-0CEE-7733AFEFA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967" y="6452806"/>
            <a:ext cx="515074" cy="365125"/>
          </a:xfrm>
        </p:spPr>
        <p:txBody>
          <a:bodyPr/>
          <a:lstStyle/>
          <a:p>
            <a:fld id="{330EA680-D336-4FF7-8B7A-9848BB0A1C32}" type="slidenum">
              <a:rPr lang="en-US" sz="1000" dirty="0" smtClean="0">
                <a:solidFill>
                  <a:schemeClr val="tx1"/>
                </a:solidFill>
                <a:latin typeface="Georgia"/>
              </a:rPr>
              <a:t>2</a:t>
            </a:fld>
            <a:endParaRPr lang="en-US" sz="1000">
              <a:solidFill>
                <a:schemeClr val="tx1"/>
              </a:solidFill>
              <a:latin typeface="Georgia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9F2836D-3ABE-E28A-AD1A-73091FBC5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" y="6318671"/>
            <a:ext cx="114267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65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63FA60-F445-69EB-2E32-C4CF6B943496}"/>
              </a:ext>
            </a:extLst>
          </p:cNvPr>
          <p:cNvSpPr txBox="1"/>
          <p:nvPr/>
        </p:nvSpPr>
        <p:spPr>
          <a:xfrm>
            <a:off x="344575" y="634576"/>
            <a:ext cx="785236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Georgia"/>
              </a:rPr>
              <a:t>Our Shared Purpose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18255-FA59-20DE-95B2-9034C064EDE3}"/>
              </a:ext>
            </a:extLst>
          </p:cNvPr>
          <p:cNvSpPr/>
          <p:nvPr/>
        </p:nvSpPr>
        <p:spPr>
          <a:xfrm>
            <a:off x="381" y="762"/>
            <a:ext cx="12191239" cy="215375"/>
          </a:xfrm>
          <a:prstGeom prst="rect">
            <a:avLst/>
          </a:prstGeom>
          <a:solidFill>
            <a:srgbClr val="C43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A70BD6-771B-A3C0-655F-028AA9E1C75F}"/>
              </a:ext>
            </a:extLst>
          </p:cNvPr>
          <p:cNvSpPr txBox="1"/>
          <p:nvPr/>
        </p:nvSpPr>
        <p:spPr>
          <a:xfrm>
            <a:off x="951470" y="1819873"/>
            <a:ext cx="10107827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</a:rPr>
              <a:t>What</a:t>
            </a:r>
            <a:r>
              <a:rPr lang="en-US" sz="2500" dirty="0">
                <a:latin typeface="Georgia"/>
              </a:rPr>
              <a:t>: A commitment to Whole-Person care with a need to address social determinates of health (food, housing, transportation, etc.)</a:t>
            </a:r>
          </a:p>
          <a:p>
            <a:endParaRPr lang="en-US" sz="2500" dirty="0">
              <a:latin typeface="Georgia"/>
            </a:endParaRPr>
          </a:p>
          <a:p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</a:rPr>
              <a:t>Why</a:t>
            </a:r>
            <a:r>
              <a:rPr lang="en-US" sz="2500" dirty="0">
                <a:latin typeface="Georgia"/>
              </a:rPr>
              <a:t>: Your voice and expertise are essential to making this system inclusive and impactful</a:t>
            </a:r>
          </a:p>
          <a:p>
            <a:endParaRPr lang="en-US" sz="2500" dirty="0">
              <a:latin typeface="Georgia"/>
            </a:endParaRPr>
          </a:p>
          <a:p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</a:rPr>
              <a:t>How</a:t>
            </a:r>
            <a:r>
              <a:rPr lang="en-US" sz="2500" dirty="0">
                <a:latin typeface="Georgia"/>
              </a:rPr>
              <a:t>: The Social Care Network offers tools and partnerships to screen, refer, and support individuals more effectively</a:t>
            </a:r>
          </a:p>
        </p:txBody>
      </p:sp>
      <p:pic>
        <p:nvPicPr>
          <p:cNvPr id="8" name="Picture 7" descr="A black and orange logo&#10;&#10;AI-generated content may be incorrect.">
            <a:extLst>
              <a:ext uri="{FF2B5EF4-FFF2-40B4-BE49-F238E27FC236}">
                <a16:creationId xmlns:a16="http://schemas.microsoft.com/office/drawing/2014/main" id="{095A5B1C-574C-31F7-BA83-85554BCF1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30" y="6238693"/>
            <a:ext cx="1329319" cy="333973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20C67011-868F-A39E-EC57-17D7B4A8C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967" y="6452806"/>
            <a:ext cx="515074" cy="365125"/>
          </a:xfrm>
        </p:spPr>
        <p:txBody>
          <a:bodyPr/>
          <a:lstStyle/>
          <a:p>
            <a:fld id="{330EA680-D336-4FF7-8B7A-9848BB0A1C32}" type="slidenum">
              <a:rPr lang="en-US" sz="1000" dirty="0" smtClean="0">
                <a:solidFill>
                  <a:schemeClr val="tx1"/>
                </a:solidFill>
                <a:latin typeface="Georgia"/>
              </a:rPr>
              <a:t>3</a:t>
            </a:fld>
            <a:endParaRPr lang="en-US" sz="1000">
              <a:solidFill>
                <a:schemeClr val="tx1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93911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F5BF8-7930-1196-0F01-F0FA26844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F2E902FC-2E9C-9DE7-F6F6-15727DF4A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100"/>
            <a:ext cx="12192000" cy="26006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8AB4FA-204B-CD0F-B8FD-4235B2C70CB9}"/>
              </a:ext>
            </a:extLst>
          </p:cNvPr>
          <p:cNvSpPr txBox="1"/>
          <p:nvPr/>
        </p:nvSpPr>
        <p:spPr>
          <a:xfrm>
            <a:off x="1050323" y="1552143"/>
            <a:ext cx="946527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latin typeface="Georgia"/>
              </a:rPr>
              <a:t>What is the Social Care Network</a:t>
            </a:r>
          </a:p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</a:rPr>
              <a:t>Overview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0E887A61-B294-6232-CC00-1724AE75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967" y="6452806"/>
            <a:ext cx="515074" cy="365125"/>
          </a:xfrm>
        </p:spPr>
        <p:txBody>
          <a:bodyPr/>
          <a:lstStyle/>
          <a:p>
            <a:fld id="{330EA680-D336-4FF7-8B7A-9848BB0A1C32}" type="slidenum">
              <a:rPr lang="en-US" sz="1000" dirty="0" smtClean="0">
                <a:solidFill>
                  <a:schemeClr val="tx1"/>
                </a:solidFill>
                <a:latin typeface="Georgia"/>
              </a:rPr>
              <a:t>4</a:t>
            </a:fld>
            <a:endParaRPr lang="en-US" sz="1000">
              <a:solidFill>
                <a:schemeClr val="tx1"/>
              </a:solidFill>
              <a:latin typeface="Georgia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A6BC158F-1BDC-D5DF-902B-8C48492E5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" y="6318671"/>
            <a:ext cx="114267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0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D677E-60CD-F343-D7B2-7A7AB76C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orange curved object&#10;&#10;AI-generated content may be incorrect.">
            <a:extLst>
              <a:ext uri="{FF2B5EF4-FFF2-40B4-BE49-F238E27FC236}">
                <a16:creationId xmlns:a16="http://schemas.microsoft.com/office/drawing/2014/main" id="{42FFC6EE-C0FF-3292-0DEC-2ECA30DB2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87" y="5877505"/>
            <a:ext cx="11302313" cy="1515725"/>
          </a:xfrm>
          <a:prstGeom prst="rect">
            <a:avLst/>
          </a:prstGeom>
        </p:spPr>
      </p:pic>
      <p:pic>
        <p:nvPicPr>
          <p:cNvPr id="8" name="Picture 7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213EC51B-A738-9C33-877F-B91027637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" y="5816336"/>
            <a:ext cx="12191998" cy="1515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8244FB-3547-D09C-0CD3-15AA768B3F70}"/>
              </a:ext>
            </a:extLst>
          </p:cNvPr>
          <p:cNvSpPr txBox="1"/>
          <p:nvPr/>
        </p:nvSpPr>
        <p:spPr>
          <a:xfrm>
            <a:off x="759450" y="383080"/>
            <a:ext cx="10807517" cy="1261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latin typeface="Georgia"/>
              </a:rPr>
              <a:t>NY Health Equity Reform (NYHER)                 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Georgia"/>
              </a:rPr>
              <a:t>1115 Waiver  Amendment Initiatives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Georgia"/>
            </a:endParaRP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16ABE5D-47A8-6831-4334-E904817A2E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5DD5AA81-8887-8096-9CF8-35D9ADC0C4DC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000" dirty="0" smtClean="0">
                <a:solidFill>
                  <a:schemeClr val="bg1"/>
                </a:solidFill>
                <a:latin typeface="Georgia"/>
              </a:rPr>
              <a:pPr/>
              <a:t>5</a:t>
            </a:fld>
            <a:endParaRPr lang="en-US" sz="1000">
              <a:solidFill>
                <a:schemeClr val="bg1"/>
              </a:solidFill>
              <a:latin typeface="Georg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767896-32F7-F6C8-D9DA-3CCFA79808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225"/>
          <a:stretch>
            <a:fillRect/>
          </a:stretch>
        </p:blipFill>
        <p:spPr>
          <a:xfrm>
            <a:off x="1483692" y="1766883"/>
            <a:ext cx="8977477" cy="407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23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E2D64-DE7D-73D0-2B9A-F90C4C138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orange curved object&#10;&#10;AI-generated content may be incorrect.">
            <a:extLst>
              <a:ext uri="{FF2B5EF4-FFF2-40B4-BE49-F238E27FC236}">
                <a16:creationId xmlns:a16="http://schemas.microsoft.com/office/drawing/2014/main" id="{28EB890B-EA0D-AF85-5F6C-485E161E3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9739"/>
            <a:ext cx="12192000" cy="1515725"/>
          </a:xfrm>
          <a:prstGeom prst="rect">
            <a:avLst/>
          </a:prstGeom>
        </p:spPr>
      </p:pic>
      <p:pic>
        <p:nvPicPr>
          <p:cNvPr id="8" name="Picture 7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98405901-BFCE-CE08-6C3C-7A0E23E7D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" y="5619576"/>
            <a:ext cx="12191998" cy="1515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D1593D-372C-2FDD-0D60-8AA4ACAF8B10}"/>
              </a:ext>
            </a:extLst>
          </p:cNvPr>
          <p:cNvSpPr txBox="1"/>
          <p:nvPr/>
        </p:nvSpPr>
        <p:spPr>
          <a:xfrm>
            <a:off x="611596" y="287647"/>
            <a:ext cx="10807517" cy="1261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Georgia"/>
              </a:rPr>
              <a:t>Screening for: Unmet Enhanced Health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Georgia"/>
              </a:rPr>
              <a:t>Related Social Needs (HRSN) Services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31334A9-6247-C491-8B4B-3945DDB68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984" y="6399455"/>
            <a:ext cx="889856" cy="284339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887979BF-FB6A-3C9D-8A79-744817195CE7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6B6B6D5-15BE-9A0D-DB4F-CEA20F10E8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5226936"/>
              </p:ext>
            </p:extLst>
          </p:nvPr>
        </p:nvGraphicFramePr>
        <p:xfrm>
          <a:off x="402772" y="1447800"/>
          <a:ext cx="10907486" cy="4396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26907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94FE8-2BE3-BF4B-FBCC-834CEFC9B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yellow background&#10;&#10;AI-generated content may be incorrect.">
            <a:extLst>
              <a:ext uri="{FF2B5EF4-FFF2-40B4-BE49-F238E27FC236}">
                <a16:creationId xmlns:a16="http://schemas.microsoft.com/office/drawing/2014/main" id="{6771830B-B991-81BC-B8F2-D55248AA4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6636"/>
            <a:ext cx="12192000" cy="4052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41B1CB-C284-82A2-CFB5-A6F6F699A580}"/>
              </a:ext>
            </a:extLst>
          </p:cNvPr>
          <p:cNvSpPr txBox="1"/>
          <p:nvPr/>
        </p:nvSpPr>
        <p:spPr>
          <a:xfrm>
            <a:off x="1050323" y="1552143"/>
            <a:ext cx="946527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latin typeface="Georgia"/>
              </a:rPr>
              <a:t>Region 3: Hudson Valley</a:t>
            </a:r>
          </a:p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</a:rPr>
              <a:t>Overview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BAF6C8EC-EEBE-0DE1-9580-A752A28E8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967" y="6452806"/>
            <a:ext cx="515074" cy="365125"/>
          </a:xfrm>
        </p:spPr>
        <p:txBody>
          <a:bodyPr/>
          <a:lstStyle/>
          <a:p>
            <a:fld id="{330EA680-D336-4FF7-8B7A-9848BB0A1C32}" type="slidenum">
              <a:rPr lang="en-US" sz="1000" dirty="0" smtClean="0">
                <a:solidFill>
                  <a:schemeClr val="tx1"/>
                </a:solidFill>
                <a:latin typeface="Georgia"/>
              </a:rPr>
              <a:t>7</a:t>
            </a:fld>
            <a:endParaRPr lang="en-US" sz="1000">
              <a:solidFill>
                <a:schemeClr val="tx1"/>
              </a:solidFill>
              <a:latin typeface="Georgia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40605CE-BBEF-8B02-E383-330DD8532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" y="6318671"/>
            <a:ext cx="114267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02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4BF687-7220-B304-5D7B-DE1DD1920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D48DE4-6856-B67D-4BD1-DB5E8140F23F}"/>
              </a:ext>
            </a:extLst>
          </p:cNvPr>
          <p:cNvSpPr txBox="1"/>
          <p:nvPr/>
        </p:nvSpPr>
        <p:spPr>
          <a:xfrm>
            <a:off x="528652" y="480648"/>
            <a:ext cx="390645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Georgia"/>
              </a:rPr>
              <a:t>Hudson Valley</a:t>
            </a:r>
          </a:p>
        </p:txBody>
      </p:sp>
      <p:pic>
        <p:nvPicPr>
          <p:cNvPr id="16" name="Picture 15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0B7EBF21-8C26-F197-3CF4-1A38C280D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" y="5342845"/>
            <a:ext cx="12191998" cy="15158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E2BB67-ACFC-1AFB-1760-5D13D541EB04}"/>
              </a:ext>
            </a:extLst>
          </p:cNvPr>
          <p:cNvSpPr txBox="1"/>
          <p:nvPr/>
        </p:nvSpPr>
        <p:spPr>
          <a:xfrm>
            <a:off x="696687" y="1614132"/>
            <a:ext cx="7546562" cy="27053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Goal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: Improve health outcomes and reduce healthcare costs by addressing social determinants of health through a coordinated, whole-person care model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Counties Covered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Georgia" panose="02040502050405020303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Dutchess, Orange, Putnam, Rockland, Sullivan, Ulster, Westchester</a:t>
            </a:r>
          </a:p>
          <a:p>
            <a:pPr marL="228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Over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600,000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attributed Medicaid member lives to be screened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747B53D2-FFAA-8B62-908E-76F0BA3FA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76" y="6276623"/>
            <a:ext cx="889856" cy="284339"/>
          </a:xfrm>
          <a:prstGeom prst="rect">
            <a:avLst/>
          </a:prstGeom>
        </p:spPr>
      </p:pic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B6D0BB6-A16F-65CB-D2C8-7F0A8A67695B}"/>
              </a:ext>
            </a:extLst>
          </p:cNvPr>
          <p:cNvSpPr txBox="1">
            <a:spLocks/>
          </p:cNvSpPr>
          <p:nvPr/>
        </p:nvSpPr>
        <p:spPr>
          <a:xfrm>
            <a:off x="11566967" y="6452806"/>
            <a:ext cx="5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000" dirty="0" smtClean="0">
                <a:solidFill>
                  <a:schemeClr val="bg1"/>
                </a:solidFill>
                <a:latin typeface="Georgia"/>
              </a:rPr>
              <a:pPr/>
              <a:t>8</a:t>
            </a:fld>
            <a:endParaRPr lang="en-US" sz="1000">
              <a:solidFill>
                <a:schemeClr val="bg1"/>
              </a:solidFill>
              <a:latin typeface="Georgi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8CEAB5-3AEF-D075-A5CF-0DDA645D6DB2}"/>
              </a:ext>
            </a:extLst>
          </p:cNvPr>
          <p:cNvSpPr txBox="1"/>
          <p:nvPr/>
        </p:nvSpPr>
        <p:spPr>
          <a:xfrm>
            <a:off x="696686" y="4278686"/>
            <a:ext cx="10240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Funding &amp; Reimbursement: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Services are reimbursed through Medicaid Managed Care plans via the Social Care Network (SCN) Lead Entity – Hudson Valley Care Coalition</a:t>
            </a:r>
          </a:p>
        </p:txBody>
      </p:sp>
      <p:pic>
        <p:nvPicPr>
          <p:cNvPr id="12" name="Picture 11" descr="A person sitting on a wheelchair next to a person in a wheelchair&#10;&#10;AI-generated content may be incorrect.">
            <a:extLst>
              <a:ext uri="{FF2B5EF4-FFF2-40B4-BE49-F238E27FC236}">
                <a16:creationId xmlns:a16="http://schemas.microsoft.com/office/drawing/2014/main" id="{044ACA87-2CA3-D2FB-FF29-94A1FE99F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14" y="480648"/>
            <a:ext cx="3260434" cy="3192509"/>
          </a:xfrm>
          <a:prstGeom prst="rect">
            <a:avLst/>
          </a:prstGeom>
          <a:effectLst>
            <a:outerShdw blurRad="231519" dist="232746" dir="2700000" algn="ctr" rotWithShape="0">
              <a:schemeClr val="tx1">
                <a:lumMod val="50000"/>
                <a:lumOff val="50000"/>
                <a:alpha val="49927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693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red curved object&#10;&#10;AI-generated content may be incorrect.">
            <a:extLst>
              <a:ext uri="{FF2B5EF4-FFF2-40B4-BE49-F238E27FC236}">
                <a16:creationId xmlns:a16="http://schemas.microsoft.com/office/drawing/2014/main" id="{00F59C92-4587-C112-F525-E4D2D4080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6097504"/>
            <a:ext cx="12191998" cy="7791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C0AE40B-8AA6-774E-1B1B-4DD42DFFEA2C}"/>
              </a:ext>
            </a:extLst>
          </p:cNvPr>
          <p:cNvSpPr txBox="1"/>
          <p:nvPr/>
        </p:nvSpPr>
        <p:spPr>
          <a:xfrm>
            <a:off x="9594568" y="4763220"/>
            <a:ext cx="3144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C6A33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Healthcare Systems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Ambulatory practices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Discharge Planners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Emergency Departments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Hospitals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22136D-550C-5D5B-4CAC-D7ECE6C36F1A}"/>
              </a:ext>
            </a:extLst>
          </p:cNvPr>
          <p:cNvSpPr txBox="1"/>
          <p:nvPr/>
        </p:nvSpPr>
        <p:spPr>
          <a:xfrm>
            <a:off x="391229" y="385177"/>
            <a:ext cx="48372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Hudson Valley’s Community Based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Healthcare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Eco-System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A9AD6F-63AC-E720-97A6-263186B4404B}"/>
              </a:ext>
            </a:extLst>
          </p:cNvPr>
          <p:cNvSpPr txBox="1"/>
          <p:nvPr/>
        </p:nvSpPr>
        <p:spPr>
          <a:xfrm>
            <a:off x="7882256" y="1558281"/>
            <a:ext cx="221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Medicaid Members 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4A996783-325B-F118-30D5-AAFE28FEB8F5}"/>
              </a:ext>
            </a:extLst>
          </p:cNvPr>
          <p:cNvGraphicFramePr/>
          <p:nvPr/>
        </p:nvGraphicFramePr>
        <p:xfrm>
          <a:off x="3007726" y="1088703"/>
          <a:ext cx="6374399" cy="4680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91A89341-5A27-644C-3F03-4A69A62E9F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4875" y="2642624"/>
            <a:ext cx="786375" cy="786375"/>
          </a:xfrm>
          <a:prstGeom prst="rect">
            <a:avLst/>
          </a:prstGeom>
        </p:spPr>
      </p:pic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88C60417-AE59-22DB-BEBC-1EA46693FF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193530"/>
              </p:ext>
            </p:extLst>
          </p:nvPr>
        </p:nvGraphicFramePr>
        <p:xfrm>
          <a:off x="637087" y="-96253"/>
          <a:ext cx="11286208" cy="7269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D0194DA8-F287-3E76-8641-FC5E7386D0D9}"/>
              </a:ext>
            </a:extLst>
          </p:cNvPr>
          <p:cNvSpPr txBox="1"/>
          <p:nvPr/>
        </p:nvSpPr>
        <p:spPr>
          <a:xfrm>
            <a:off x="8423678" y="215900"/>
            <a:ext cx="4107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C6A33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County Governments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Department of Mental Health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Department of Social Services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Department of Health Department of Aging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Department Office for People with Disabilities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EDB6BD-DBDD-4BFB-947E-E94065263BF3}"/>
              </a:ext>
            </a:extLst>
          </p:cNvPr>
          <p:cNvSpPr txBox="1"/>
          <p:nvPr/>
        </p:nvSpPr>
        <p:spPr>
          <a:xfrm>
            <a:off x="1049044" y="4795575"/>
            <a:ext cx="21655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C6A33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MCO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= Managed Care Organizations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C6A33"/>
                </a:solidFill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MLTC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 = Managed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/>
                <a:ea typeface="+mn-ea"/>
                <a:cs typeface="+mn-cs"/>
              </a:rPr>
              <a:t>Long-Term Care 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11E90D4B-C5A2-6926-8E82-70EBAED3AE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2928" y="6371508"/>
            <a:ext cx="889856" cy="28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22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51071F13A004FBB2B76222082B1C5" ma:contentTypeVersion="12" ma:contentTypeDescription="Create a new document." ma:contentTypeScope="" ma:versionID="3438bc4988d2a68bd9d80dadb9facc87">
  <xsd:schema xmlns:xsd="http://www.w3.org/2001/XMLSchema" xmlns:xs="http://www.w3.org/2001/XMLSchema" xmlns:p="http://schemas.microsoft.com/office/2006/metadata/properties" xmlns:ns2="9344c0da-6b24-47da-8d1e-7cff8b44db91" xmlns:ns3="a93aaefb-17ff-43ec-9822-49a9e6ce6ea6" targetNamespace="http://schemas.microsoft.com/office/2006/metadata/properties" ma:root="true" ma:fieldsID="857b479fa25eec87a09d8bcdc04937c2" ns2:_="" ns3:_="">
    <xsd:import namespace="9344c0da-6b24-47da-8d1e-7cff8b44db91"/>
    <xsd:import namespace="a93aaefb-17ff-43ec-9822-49a9e6ce6e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44c0da-6b24-47da-8d1e-7cff8b44db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8017055-5a55-4b00-bc74-beb26b719c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aaefb-17ff-43ec-9822-49a9e6ce6ea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3ca7766-61e0-4802-95af-90a94b68e750}" ma:internalName="TaxCatchAll" ma:showField="CatchAllData" ma:web="a93aaefb-17ff-43ec-9822-49a9e6ce6e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44c0da-6b24-47da-8d1e-7cff8b44db91">
      <Terms xmlns="http://schemas.microsoft.com/office/infopath/2007/PartnerControls"/>
    </lcf76f155ced4ddcb4097134ff3c332f>
    <TaxCatchAll xmlns="a93aaefb-17ff-43ec-9822-49a9e6ce6ea6" xsi:nil="true"/>
  </documentManagement>
</p:properties>
</file>

<file path=customXml/itemProps1.xml><?xml version="1.0" encoding="utf-8"?>
<ds:datastoreItem xmlns:ds="http://schemas.openxmlformats.org/officeDocument/2006/customXml" ds:itemID="{BBE78D41-3E2A-4741-8FFF-2BD970FE8E00}"/>
</file>

<file path=customXml/itemProps2.xml><?xml version="1.0" encoding="utf-8"?>
<ds:datastoreItem xmlns:ds="http://schemas.openxmlformats.org/officeDocument/2006/customXml" ds:itemID="{76076E3F-311F-42AE-9C5B-BB1FC279DC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4F80B9-9EDF-44FF-BD56-4B085C1602BC}">
  <ds:schemaRefs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dcmitype/"/>
    <ds:schemaRef ds:uri="9344c0da-6b24-47da-8d1e-7cff8b44db91"/>
    <ds:schemaRef ds:uri="http://www.w3.org/XML/1998/namespace"/>
    <ds:schemaRef ds:uri="http://schemas.microsoft.com/office/infopath/2007/PartnerControls"/>
    <ds:schemaRef ds:uri="a93aaefb-17ff-43ec-9822-49a9e6ce6ea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831</Words>
  <Application>Microsoft Macintosh PowerPoint</Application>
  <PresentationFormat>Widescreen</PresentationFormat>
  <Paragraphs>141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Aptos Display</vt:lpstr>
      <vt:lpstr>Arial</vt:lpstr>
      <vt:lpstr>Franklin Gothic Book</vt:lpstr>
      <vt:lpstr>Franklin Gothic Medium</vt:lpstr>
      <vt:lpstr>Georgia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Meghan Weygant</dc:creator>
  <cp:lastModifiedBy>Julia Emrick</cp:lastModifiedBy>
  <cp:revision>27</cp:revision>
  <dcterms:created xsi:type="dcterms:W3CDTF">2025-07-10T15:32:04Z</dcterms:created>
  <dcterms:modified xsi:type="dcterms:W3CDTF">2025-08-15T17:22:44Z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0x0101002D251071F13A004FBB2B76222082B1C5</vt:lpwstr>
  </property>
  <property fmtid="{D5CDD505-2E9C-101B-9397-08002B2CF9AE}" pid="3" name="MediaServiceImageTags">
    <vt:lpwstr/>
  </property>
</Properties>
</file>